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480" r:id="rId3"/>
    <p:sldId id="482" r:id="rId4"/>
    <p:sldId id="449" r:id="rId5"/>
    <p:sldId id="484" r:id="rId6"/>
    <p:sldId id="486" r:id="rId7"/>
    <p:sldId id="259" r:id="rId8"/>
    <p:sldId id="452" r:id="rId9"/>
    <p:sldId id="453" r:id="rId10"/>
    <p:sldId id="487" r:id="rId11"/>
    <p:sldId id="490" r:id="rId12"/>
    <p:sldId id="491" r:id="rId13"/>
    <p:sldId id="492" r:id="rId14"/>
    <p:sldId id="493" r:id="rId15"/>
    <p:sldId id="494" r:id="rId16"/>
    <p:sldId id="478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19" autoAdjust="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A84C2-1DCA-42A3-9343-9A08F83BAC96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414C7-13E6-4732-A12E-474E059F8A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4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8E23E-040B-4D48-A4C3-4E56C3914EE4}" type="datetimeFigureOut">
              <a:rPr lang="en-CA" smtClean="0"/>
              <a:t>2019-06-03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576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6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8BE8B-7419-4476-B63E-BC535F28BF3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6635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8BE8B-7419-4476-B63E-BC535F28BF3B}" type="slidenum">
              <a:rPr lang="en-CA" smtClean="0"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5823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8BE8B-7419-4476-B63E-BC535F28BF3B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9597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8BE8B-7419-4476-B63E-BC535F28BF3B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7198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8BE8B-7419-4476-B63E-BC535F28BF3B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717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8BE8B-7419-4476-B63E-BC535F28BF3B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4252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8BE8B-7419-4476-B63E-BC535F28BF3B}" type="slidenum">
              <a:rPr lang="en-CA" smtClean="0"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0199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8BE8B-7419-4476-B63E-BC535F28BF3B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45239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8BE8B-7419-4476-B63E-BC535F28BF3B}" type="slidenum">
              <a:rPr lang="en-CA" smtClean="0"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112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DB90-910D-49E7-B9A0-8E77E421F7CC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1394-7311-469D-B434-415DC99F6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5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DB90-910D-49E7-B9A0-8E77E421F7CC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1394-7311-469D-B434-415DC99F6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3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DB90-910D-49E7-B9A0-8E77E421F7CC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1394-7311-469D-B434-415DC99F6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4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DB90-910D-49E7-B9A0-8E77E421F7CC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1394-7311-469D-B434-415DC99F6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65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DB90-910D-49E7-B9A0-8E77E421F7CC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1394-7311-469D-B434-415DC99F6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1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DB90-910D-49E7-B9A0-8E77E421F7CC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1394-7311-469D-B434-415DC99F6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6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DB90-910D-49E7-B9A0-8E77E421F7CC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1394-7311-469D-B434-415DC99F6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41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DB90-910D-49E7-B9A0-8E77E421F7CC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1394-7311-469D-B434-415DC99F6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7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DB90-910D-49E7-B9A0-8E77E421F7CC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1394-7311-469D-B434-415DC99F6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35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DB90-910D-49E7-B9A0-8E77E421F7CC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1394-7311-469D-B434-415DC99F6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51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DB90-910D-49E7-B9A0-8E77E421F7CC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21394-7311-469D-B434-415DC99F6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6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0DB90-910D-49E7-B9A0-8E77E421F7CC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21394-7311-469D-B434-415DC99F63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82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ithsfalls.ca/media/2019/01/CSWB-Plan-Presentation-for-Councils-final3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LanarkCST@gmail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607" y="2805520"/>
            <a:ext cx="3118338" cy="3347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14400"/>
            <a:ext cx="7086600" cy="3657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+mn-lt"/>
              </a:rPr>
              <a:t>COMMUNITY PLAN FOR SAFETY AND WELL-BEING</a:t>
            </a:r>
            <a:br>
              <a:rPr lang="en-US" sz="4800" b="1" dirty="0" smtClean="0">
                <a:latin typeface="+mn-lt"/>
              </a:rPr>
            </a:br>
            <a:r>
              <a:rPr lang="en-US" sz="4800" b="1" dirty="0" smtClean="0">
                <a:latin typeface="+mn-lt"/>
              </a:rPr>
              <a:t>Lanark County and</a:t>
            </a:r>
            <a:br>
              <a:rPr lang="en-US" sz="4800" b="1" dirty="0" smtClean="0">
                <a:latin typeface="+mn-lt"/>
              </a:rPr>
            </a:br>
            <a:r>
              <a:rPr lang="en-US" sz="4800" b="1" dirty="0" smtClean="0">
                <a:latin typeface="+mn-lt"/>
              </a:rPr>
              <a:t>the Town of Smiths Falls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760" y="4038600"/>
            <a:ext cx="6858000" cy="2209800"/>
          </a:xfrm>
        </p:spPr>
        <p:txBody>
          <a:bodyPr>
            <a:noAutofit/>
          </a:bodyPr>
          <a:lstStyle/>
          <a:p>
            <a:pPr algn="r">
              <a:lnSpc>
                <a:spcPct val="120000"/>
              </a:lnSpc>
            </a:pPr>
            <a:r>
              <a:rPr lang="en-CA" b="1" i="1" dirty="0" smtClean="0"/>
              <a:t>Presented by </a:t>
            </a:r>
            <a:r>
              <a:rPr lang="en-CA" b="1" i="1" dirty="0"/>
              <a:t>t</a:t>
            </a:r>
            <a:r>
              <a:rPr lang="en-CA" b="1" i="1" dirty="0" smtClean="0"/>
              <a:t>he </a:t>
            </a:r>
            <a:br>
              <a:rPr lang="en-CA" b="1" i="1" dirty="0" smtClean="0"/>
            </a:br>
            <a:r>
              <a:rPr lang="en-CA" b="1" i="1" dirty="0" smtClean="0"/>
              <a:t>Community Plan For Safety </a:t>
            </a:r>
            <a:br>
              <a:rPr lang="en-CA" b="1" i="1" dirty="0" smtClean="0"/>
            </a:br>
            <a:r>
              <a:rPr lang="en-CA" b="1" i="1" dirty="0" smtClean="0"/>
              <a:t>and Well-being Steering Committee</a:t>
            </a:r>
            <a:br>
              <a:rPr lang="en-CA" b="1" i="1" dirty="0" smtClean="0"/>
            </a:br>
            <a:endParaRPr lang="en-CA" i="1" dirty="0" smtClean="0"/>
          </a:p>
          <a:p>
            <a:pPr algn="r"/>
            <a:r>
              <a:rPr lang="en-US" b="1" dirty="0" smtClean="0"/>
              <a:t>To the Municipalities of Lanark County and Smiths Falls</a:t>
            </a:r>
          </a:p>
          <a:p>
            <a:pPr algn="r"/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200149" y="6176645"/>
            <a:ext cx="6953251" cy="71755"/>
            <a:chOff x="0" y="0"/>
            <a:chExt cx="2545715" cy="85725"/>
          </a:xfrm>
        </p:grpSpPr>
        <p:cxnSp>
          <p:nvCxnSpPr>
            <p:cNvPr id="16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oup 24"/>
          <p:cNvGrpSpPr/>
          <p:nvPr/>
        </p:nvGrpSpPr>
        <p:grpSpPr>
          <a:xfrm rot="5400000">
            <a:off x="-1656877" y="3296125"/>
            <a:ext cx="5818825" cy="85727"/>
            <a:chOff x="0" y="0"/>
            <a:chExt cx="2545715" cy="85725"/>
          </a:xfrm>
        </p:grpSpPr>
        <p:cxnSp>
          <p:nvCxnSpPr>
            <p:cNvPr id="26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grpSp>
        <p:nvGrpSpPr>
          <p:cNvPr id="30" name="Group 29"/>
          <p:cNvGrpSpPr/>
          <p:nvPr/>
        </p:nvGrpSpPr>
        <p:grpSpPr>
          <a:xfrm rot="10800000">
            <a:off x="1224916" y="429578"/>
            <a:ext cx="6928484" cy="103821"/>
            <a:chOff x="0" y="0"/>
            <a:chExt cx="2545715" cy="85725"/>
          </a:xfrm>
        </p:grpSpPr>
        <p:cxnSp>
          <p:nvCxnSpPr>
            <p:cNvPr id="31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4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grpSp>
        <p:nvGrpSpPr>
          <p:cNvPr id="35" name="Group 34"/>
          <p:cNvGrpSpPr/>
          <p:nvPr/>
        </p:nvGrpSpPr>
        <p:grpSpPr>
          <a:xfrm rot="16200000">
            <a:off x="5201123" y="3296124"/>
            <a:ext cx="5818825" cy="85727"/>
            <a:chOff x="0" y="0"/>
            <a:chExt cx="2545715" cy="85725"/>
          </a:xfrm>
        </p:grpSpPr>
        <p:cxnSp>
          <p:nvCxnSpPr>
            <p:cNvPr id="36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7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8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39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Youth and Families – Identified Issues</a:t>
            </a:r>
            <a:endParaRPr lang="en-US" sz="1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38288"/>
            <a:ext cx="8382000" cy="5853112"/>
          </a:xfrm>
        </p:spPr>
        <p:txBody>
          <a:bodyPr>
            <a:noAutofit/>
          </a:bodyPr>
          <a:lstStyle/>
          <a:p>
            <a:pPr lvl="0">
              <a:lnSpc>
                <a:spcPct val="80000"/>
              </a:lnSpc>
            </a:pPr>
            <a:r>
              <a:rPr lang="en-CA" sz="2400" dirty="0" smtClean="0"/>
              <a:t>Increased </a:t>
            </a:r>
            <a:r>
              <a:rPr lang="en-CA" sz="2400" dirty="0"/>
              <a:t>supports for youth through schools, including drug treatment/mental health counsellors in high schools</a:t>
            </a:r>
          </a:p>
          <a:p>
            <a:pPr lvl="0">
              <a:lnSpc>
                <a:spcPct val="80000"/>
              </a:lnSpc>
            </a:pPr>
            <a:r>
              <a:rPr lang="en-CA" sz="2400" dirty="0"/>
              <a:t>Work with youth and local </a:t>
            </a:r>
            <a:r>
              <a:rPr lang="en-CA" sz="2400" dirty="0" smtClean="0"/>
              <a:t>post-secondary </a:t>
            </a:r>
            <a:r>
              <a:rPr lang="en-CA" sz="2400" dirty="0"/>
              <a:t>to establish training that takes less time for jobs in high demand; particularly for those who want to stay in communities with supports </a:t>
            </a:r>
          </a:p>
          <a:p>
            <a:pPr lvl="0">
              <a:lnSpc>
                <a:spcPct val="80000"/>
              </a:lnSpc>
            </a:pPr>
            <a:r>
              <a:rPr lang="en-CA" sz="2400" dirty="0"/>
              <a:t>Sustainable funding for youth centres</a:t>
            </a:r>
          </a:p>
          <a:p>
            <a:pPr lvl="0">
              <a:lnSpc>
                <a:spcPct val="80000"/>
              </a:lnSpc>
            </a:pPr>
            <a:r>
              <a:rPr lang="en-CA" sz="2400" dirty="0"/>
              <a:t>Mitigating issues for families with custody issues/parental alienation</a:t>
            </a:r>
          </a:p>
          <a:p>
            <a:pPr lvl="0">
              <a:lnSpc>
                <a:spcPct val="80000"/>
              </a:lnSpc>
            </a:pPr>
            <a:r>
              <a:rPr lang="en-CA" sz="2400" dirty="0"/>
              <a:t>Inconsistency in delivery of Family and Children’s Services programs due to large service area</a:t>
            </a:r>
          </a:p>
          <a:p>
            <a:pPr lvl="0">
              <a:lnSpc>
                <a:spcPct val="80000"/>
              </a:lnSpc>
            </a:pPr>
            <a:r>
              <a:rPr lang="en-CA" sz="2400" dirty="0"/>
              <a:t>Awareness of literacy programs</a:t>
            </a:r>
          </a:p>
          <a:p>
            <a:pPr lvl="0">
              <a:lnSpc>
                <a:spcPct val="80000"/>
              </a:lnSpc>
            </a:pPr>
            <a:r>
              <a:rPr lang="en-CA" sz="2400" dirty="0"/>
              <a:t>Supports for at-risk, low-income families; cutbacks for parenting programs</a:t>
            </a:r>
          </a:p>
          <a:p>
            <a:pPr lvl="0">
              <a:lnSpc>
                <a:spcPct val="80000"/>
              </a:lnSpc>
            </a:pPr>
            <a:r>
              <a:rPr lang="en-CA" sz="2400" dirty="0"/>
              <a:t>Establish a social planning council</a:t>
            </a:r>
          </a:p>
          <a:p>
            <a:pPr lvl="0">
              <a:lnSpc>
                <a:spcPct val="80000"/>
              </a:lnSpc>
            </a:pPr>
            <a:r>
              <a:rPr lang="en-CA" sz="2400" dirty="0"/>
              <a:t>Assist vulnerable youth with employment readiness</a:t>
            </a:r>
          </a:p>
          <a:p>
            <a:pPr marL="0" indent="0">
              <a:lnSpc>
                <a:spcPct val="80000"/>
              </a:lnSpc>
              <a:buNone/>
            </a:pPr>
            <a:endParaRPr lang="en-CA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1295400"/>
            <a:ext cx="7924800" cy="85725"/>
            <a:chOff x="0" y="0"/>
            <a:chExt cx="2545715" cy="85725"/>
          </a:xfrm>
        </p:grpSpPr>
        <p:cxnSp>
          <p:nvCxnSpPr>
            <p:cNvPr id="5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116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Youth and Families – </a:t>
            </a:r>
            <a:r>
              <a:rPr lang="en-US" b="1" dirty="0" smtClean="0">
                <a:latin typeface="+mn-lt"/>
              </a:rPr>
              <a:t>Outcomes</a:t>
            </a:r>
            <a:endParaRPr lang="en-US" sz="1800" b="1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62000" y="1295400"/>
            <a:ext cx="7924800" cy="85725"/>
            <a:chOff x="0" y="0"/>
            <a:chExt cx="2545715" cy="85725"/>
          </a:xfrm>
        </p:grpSpPr>
        <p:cxnSp>
          <p:nvCxnSpPr>
            <p:cNvPr id="5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11" name="Rectangle 10"/>
          <p:cNvSpPr/>
          <p:nvPr/>
        </p:nvSpPr>
        <p:spPr>
          <a:xfrm>
            <a:off x="762000" y="1524000"/>
            <a:ext cx="7924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>
              <a:buFont typeface="Arial" panose="020B0604020202020204" pitchFamily="34" charset="0"/>
              <a:buChar char="•"/>
            </a:pPr>
            <a:r>
              <a:rPr lang="en-CA" sz="2400" dirty="0" smtClean="0"/>
              <a:t>Increased </a:t>
            </a:r>
            <a:r>
              <a:rPr lang="en-CA" sz="2400" dirty="0"/>
              <a:t>resources and access to (and/or promotion and education of existing ones) for children’s hospital outpatient and addiction services, mental health supports related to gender identity for youth, supports/respite for families with high-needs children (including developmental disabilities), programs for pregnant teens, programs for life skills/employment readiness and needs; supports for victims of bullying and other violence</a:t>
            </a:r>
            <a:r>
              <a:rPr lang="en-CA" sz="2400" dirty="0" smtClean="0"/>
              <a:t>/ exploitation</a:t>
            </a:r>
            <a:r>
              <a:rPr lang="en-CA" sz="2400" dirty="0"/>
              <a:t>, awareness and availability of emergency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safe </a:t>
            </a:r>
            <a:r>
              <a:rPr lang="en-CA" sz="2400" dirty="0"/>
              <a:t>housing</a:t>
            </a:r>
            <a:r>
              <a:rPr lang="en-CA" sz="2400" dirty="0" smtClean="0"/>
              <a:t>.</a:t>
            </a:r>
          </a:p>
          <a:p>
            <a:pPr marL="533400" lvl="0" indent="-533400">
              <a:buFont typeface="Arial" panose="020B0604020202020204" pitchFamily="34" charset="0"/>
              <a:buChar char="•"/>
            </a:pPr>
            <a:r>
              <a:rPr lang="en-CA" sz="2400" dirty="0"/>
              <a:t>Increased collaboration and planning related to youth and families to improve funding opportunities, collective impact and earlier crisis intervention.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9824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Youth and Families – </a:t>
            </a:r>
            <a:r>
              <a:rPr lang="en-US" b="1" dirty="0" smtClean="0">
                <a:latin typeface="+mn-lt"/>
              </a:rPr>
              <a:t>Outcomes</a:t>
            </a:r>
            <a:endParaRPr lang="en-US" sz="1800" b="1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62000" y="1295400"/>
            <a:ext cx="7924800" cy="85725"/>
            <a:chOff x="0" y="0"/>
            <a:chExt cx="2545715" cy="85725"/>
          </a:xfrm>
        </p:grpSpPr>
        <p:cxnSp>
          <p:nvCxnSpPr>
            <p:cNvPr id="5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11" name="Rectangle 10"/>
          <p:cNvSpPr/>
          <p:nvPr/>
        </p:nvSpPr>
        <p:spPr>
          <a:xfrm>
            <a:off x="762000" y="1524000"/>
            <a:ext cx="7924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>
              <a:buFont typeface="Arial" panose="020B0604020202020204" pitchFamily="34" charset="0"/>
              <a:buChar char="•"/>
            </a:pPr>
            <a:r>
              <a:rPr lang="en-CA" sz="2400" dirty="0" smtClean="0"/>
              <a:t>Increased </a:t>
            </a:r>
            <a:r>
              <a:rPr lang="en-CA" sz="2400" dirty="0"/>
              <a:t>child advocacy through child protection initiatives related to system training for agencies, support for kin families, court-related prevention measures around custody, development of child advocacy </a:t>
            </a:r>
            <a:r>
              <a:rPr lang="en-CA" sz="2400" dirty="0" smtClean="0"/>
              <a:t>centre.</a:t>
            </a:r>
          </a:p>
          <a:p>
            <a:pPr marL="533400" lvl="0" indent="-533400">
              <a:buFont typeface="Arial" panose="020B0604020202020204" pitchFamily="34" charset="0"/>
              <a:buChar char="•"/>
            </a:pPr>
            <a:r>
              <a:rPr lang="en-CA" sz="2400" dirty="0"/>
              <a:t>All community schools kept open or repurposed as community hubs</a:t>
            </a:r>
            <a:r>
              <a:rPr lang="en-CA" sz="2400" dirty="0" smtClean="0"/>
              <a:t>.</a:t>
            </a:r>
          </a:p>
          <a:p>
            <a:pPr marL="533400" lvl="0" indent="-533400">
              <a:buFont typeface="Arial" panose="020B0604020202020204" pitchFamily="34" charset="0"/>
              <a:buChar char="•"/>
            </a:pPr>
            <a:r>
              <a:rPr lang="en-CA" sz="2400" dirty="0"/>
              <a:t>Earlier identification of parenting support needs through existing or expanded programs, along with enhanced promotion of existing programs</a:t>
            </a:r>
            <a:r>
              <a:rPr lang="en-CA" sz="2400" dirty="0" smtClean="0"/>
              <a:t>.</a:t>
            </a:r>
          </a:p>
          <a:p>
            <a:pPr marL="533400" lvl="0" indent="-533400">
              <a:buFont typeface="Arial" panose="020B0604020202020204" pitchFamily="34" charset="0"/>
              <a:buChar char="•"/>
            </a:pPr>
            <a:r>
              <a:rPr lang="en-CA" sz="2400" dirty="0"/>
              <a:t>Increased sustainability, efficiencies and shared programming for youth centres.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91038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Other Relevant Identified Issues</a:t>
            </a:r>
            <a:endParaRPr lang="en-US" sz="1800" b="1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62000" y="1295400"/>
            <a:ext cx="7924800" cy="85725"/>
            <a:chOff x="0" y="0"/>
            <a:chExt cx="2545715" cy="85725"/>
          </a:xfrm>
        </p:grpSpPr>
        <p:cxnSp>
          <p:nvCxnSpPr>
            <p:cNvPr id="5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11" name="Rectangle 10"/>
          <p:cNvSpPr/>
          <p:nvPr/>
        </p:nvSpPr>
        <p:spPr>
          <a:xfrm>
            <a:off x="762000" y="1524000"/>
            <a:ext cx="7924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>
              <a:buFont typeface="Arial" panose="020B0604020202020204" pitchFamily="34" charset="0"/>
              <a:buChar char="•"/>
            </a:pPr>
            <a:r>
              <a:rPr lang="en-CA" sz="2400" dirty="0" smtClean="0"/>
              <a:t>Mental Health: Children’s mental health (LHIN boundaries, tertiary facility support, after-hours gaps, custody issues/parental alienation, respite services for children and/or parents)</a:t>
            </a:r>
          </a:p>
          <a:p>
            <a:pPr marL="533400" lvl="0" indent="-533400">
              <a:buFont typeface="Arial" panose="020B0604020202020204" pitchFamily="34" charset="0"/>
              <a:buChar char="•"/>
            </a:pPr>
            <a:r>
              <a:rPr lang="en-CA" sz="2400" dirty="0" smtClean="0"/>
              <a:t>Substance Use: Specialized addictions services for youth (outcomes include reference to Planet Youth; services through schools)</a:t>
            </a:r>
          </a:p>
          <a:p>
            <a:pPr marL="533400" lvl="0" indent="-533400">
              <a:buFont typeface="Arial" panose="020B0604020202020204" pitchFamily="34" charset="0"/>
              <a:buChar char="•"/>
            </a:pPr>
            <a:r>
              <a:rPr lang="en-CA" sz="2400" dirty="0" smtClean="0"/>
              <a:t>Poverty: Food insecurity, wage gaps, increased opportunities to help people move out of poverty</a:t>
            </a:r>
          </a:p>
          <a:p>
            <a:pPr marL="533400" lvl="0" indent="-533400">
              <a:buFont typeface="Arial" panose="020B0604020202020204" pitchFamily="34" charset="0"/>
              <a:buChar char="•"/>
            </a:pPr>
            <a:r>
              <a:rPr lang="en-CA" sz="2400" dirty="0" smtClean="0"/>
              <a:t>Housing: Youth homelessness, affordable/supportive housing, emergencies</a:t>
            </a:r>
          </a:p>
          <a:p>
            <a:pPr marL="533400" lvl="0" indent="-533400">
              <a:buFont typeface="Arial" panose="020B0604020202020204" pitchFamily="34" charset="0"/>
              <a:buChar char="•"/>
            </a:pPr>
            <a:r>
              <a:rPr lang="en-CA" sz="2400" dirty="0" smtClean="0"/>
              <a:t>Transportation: Affordable options</a:t>
            </a:r>
          </a:p>
          <a:p>
            <a:pPr marL="533400" lvl="0" indent="-533400">
              <a:buFont typeface="Arial" panose="020B0604020202020204" pitchFamily="34" charset="0"/>
              <a:buChar char="•"/>
            </a:pPr>
            <a:r>
              <a:rPr lang="en-CA" sz="2400" dirty="0" smtClean="0"/>
              <a:t>Health &amp; Well-being: Oral health, chronic care supports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01313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Other Relevant Identified Issues</a:t>
            </a:r>
            <a:endParaRPr lang="en-US" sz="1800" b="1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62000" y="1295400"/>
            <a:ext cx="7924800" cy="85725"/>
            <a:chOff x="0" y="0"/>
            <a:chExt cx="2545715" cy="85725"/>
          </a:xfrm>
        </p:grpSpPr>
        <p:cxnSp>
          <p:nvCxnSpPr>
            <p:cNvPr id="5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11" name="Rectangle 10"/>
          <p:cNvSpPr/>
          <p:nvPr/>
        </p:nvSpPr>
        <p:spPr>
          <a:xfrm>
            <a:off x="762000" y="1524000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>
              <a:buFont typeface="Arial" panose="020B0604020202020204" pitchFamily="34" charset="0"/>
              <a:buChar char="•"/>
            </a:pPr>
            <a:r>
              <a:rPr lang="en-CA" sz="2400" dirty="0" smtClean="0"/>
              <a:t>Domestic Violence: Address high rates in rural areas (healthy relationships, intergenerational cycles)</a:t>
            </a:r>
          </a:p>
          <a:p>
            <a:pPr marL="533400" lvl="0" indent="-533400">
              <a:buFont typeface="Arial" panose="020B0604020202020204" pitchFamily="34" charset="0"/>
              <a:buChar char="•"/>
            </a:pPr>
            <a:r>
              <a:rPr lang="en-CA" sz="2400" dirty="0" smtClean="0"/>
              <a:t>Justice: Youth released from custody with no housing supports, gangs/human trafficking, child advocacy centre</a:t>
            </a:r>
          </a:p>
          <a:p>
            <a:pPr marL="533400" lvl="0" indent="-533400">
              <a:buFont typeface="Arial" panose="020B0604020202020204" pitchFamily="34" charset="0"/>
              <a:buChar char="•"/>
            </a:pPr>
            <a:r>
              <a:rPr lang="en-CA" sz="2400" dirty="0" smtClean="0"/>
              <a:t>Indigenous Health &amp; Well-being: Lack of knowledge of shared history, lack of Indigenous services, addressing Calls to Action</a:t>
            </a:r>
          </a:p>
          <a:p>
            <a:pPr marL="533400" lvl="0" indent="-533400">
              <a:buFont typeface="Arial" panose="020B0604020202020204" pitchFamily="34" charset="0"/>
              <a:buChar char="•"/>
            </a:pPr>
            <a:r>
              <a:rPr lang="en-CA" sz="2400" dirty="0" smtClean="0"/>
              <a:t>Culture and Diversity: Addressing stigma, discrimination, racism and bullying; centre for gender and sexual diversity, supports for new Canadians</a:t>
            </a:r>
          </a:p>
          <a:p>
            <a:pPr marL="533400" lvl="0" indent="-533400">
              <a:buFont typeface="Arial" panose="020B0604020202020204" pitchFamily="34" charset="0"/>
              <a:buChar char="•"/>
            </a:pPr>
            <a:endParaRPr lang="en-CA" sz="2400" dirty="0" smtClean="0"/>
          </a:p>
          <a:p>
            <a:pPr marL="533400" lvl="0" indent="-533400">
              <a:buFont typeface="Arial" panose="020B0604020202020204" pitchFamily="34" charset="0"/>
              <a:buChar char="•"/>
            </a:pPr>
            <a:endParaRPr lang="en-CA" sz="2400" dirty="0" smtClean="0"/>
          </a:p>
          <a:p>
            <a:pPr marL="533400" lvl="0" indent="-533400">
              <a:buFont typeface="Arial" panose="020B0604020202020204" pitchFamily="34" charset="0"/>
              <a:buChar char="•"/>
            </a:pPr>
            <a:endParaRPr lang="en-CA" sz="2400" dirty="0" smtClean="0"/>
          </a:p>
          <a:p>
            <a:pPr marL="533400" lvl="0" indent="-533400">
              <a:buFont typeface="Arial" panose="020B0604020202020204" pitchFamily="34" charset="0"/>
              <a:buChar char="•"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8691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Next Steps</a:t>
            </a:r>
            <a:endParaRPr lang="en-US" sz="1800" b="1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62000" y="1295400"/>
            <a:ext cx="7924800" cy="85725"/>
            <a:chOff x="0" y="0"/>
            <a:chExt cx="2545715" cy="85725"/>
          </a:xfrm>
        </p:grpSpPr>
        <p:cxnSp>
          <p:nvCxnSpPr>
            <p:cNvPr id="5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10" name="Rectangle 9"/>
          <p:cNvSpPr/>
          <p:nvPr/>
        </p:nvSpPr>
        <p:spPr>
          <a:xfrm>
            <a:off x="628650" y="1676400"/>
            <a:ext cx="80581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Completing municipal approvals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Advisory Committee to meet – overview of progress to date; coordinate implementation activities (tie-ins to Collaborative)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Always tracking new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i="1" dirty="0" smtClean="0"/>
              <a:t>Community Plan for Safety and Well-being for Lanark County and Smiths Falls</a:t>
            </a:r>
            <a:r>
              <a:rPr lang="en-US" sz="2400" dirty="0" smtClean="0"/>
              <a:t>:</a:t>
            </a:r>
            <a:endParaRPr lang="en-CA" sz="2400" dirty="0">
              <a:hlinkClick r:id="rId3"/>
            </a:endParaRPr>
          </a:p>
          <a:p>
            <a:r>
              <a:rPr lang="en-CA" sz="2400" dirty="0" smtClean="0">
                <a:hlinkClick r:id="rId3"/>
              </a:rPr>
              <a:t>https</a:t>
            </a:r>
            <a:r>
              <a:rPr lang="en-CA" sz="2400" dirty="0">
                <a:hlinkClick r:id="rId3"/>
              </a:rPr>
              <a:t>://www.smithsfalls.ca/media/2019/01/CSWB-Plan-Presentation-for-Councils-final3.pdf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30526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Questions?</a:t>
            </a:r>
            <a:endParaRPr lang="en-US" sz="1800" b="1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62000" y="1295400"/>
            <a:ext cx="7924800" cy="85725"/>
            <a:chOff x="0" y="0"/>
            <a:chExt cx="2545715" cy="85725"/>
          </a:xfrm>
        </p:grpSpPr>
        <p:cxnSp>
          <p:nvCxnSpPr>
            <p:cNvPr id="5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28650" y="4724400"/>
            <a:ext cx="7886700" cy="1752600"/>
          </a:xfrm>
        </p:spPr>
        <p:txBody>
          <a:bodyPr>
            <a:no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en-US" sz="2400" dirty="0" smtClean="0"/>
              <a:t>Stephanie Gray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2400" dirty="0" smtClean="0"/>
              <a:t>Lanark County Situation Table Coordinator/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2400" dirty="0" smtClean="0"/>
              <a:t>Community Safety and Well-being Plan Coordinator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sz="2400" dirty="0" smtClean="0">
                <a:hlinkClick r:id="rId3"/>
              </a:rPr>
              <a:t>LanarkCST@gmail.com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 algn="r">
              <a:spcBef>
                <a:spcPts val="0"/>
              </a:spcBef>
              <a:buNone/>
            </a:pPr>
            <a:r>
              <a:rPr lang="en-US" sz="2400" dirty="0" smtClean="0"/>
              <a:t>613-812-3778</a:t>
            </a:r>
          </a:p>
          <a:p>
            <a:pPr marL="0" lvl="0" indent="0">
              <a:buNone/>
            </a:pPr>
            <a:endParaRPr lang="en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3483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Background</a:t>
            </a:r>
            <a:endParaRPr lang="en-US" sz="1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90688"/>
            <a:ext cx="8229600" cy="5167311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3000" u="sng" dirty="0" smtClean="0"/>
              <a:t>Lanark County Situation Table Project purpose:</a:t>
            </a:r>
          </a:p>
          <a:p>
            <a:pPr marL="533400" indent="-533400">
              <a:buNone/>
            </a:pPr>
            <a:r>
              <a:rPr lang="en-CA" sz="3000" dirty="0" smtClean="0"/>
              <a:t>	Bring </a:t>
            </a:r>
            <a:r>
              <a:rPr lang="en-CA" sz="3000" dirty="0"/>
              <a:t>multiple human-service sectors together to collectively identify systemic issues and risk factors prevalent locally and provide a network of support for vulnerable populations in our community in order to prevent crisis situations</a:t>
            </a:r>
            <a:r>
              <a:rPr lang="en-CA" sz="3000" dirty="0" smtClean="0"/>
              <a:t>.</a:t>
            </a: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3000" dirty="0"/>
              <a:t> </a:t>
            </a:r>
            <a:r>
              <a:rPr lang="en-CA" sz="3000" u="sng" dirty="0" smtClean="0"/>
              <a:t>Two main components:</a:t>
            </a:r>
          </a:p>
          <a:p>
            <a:pPr marL="533400" indent="-533400">
              <a:buNone/>
            </a:pPr>
            <a:r>
              <a:rPr lang="en-CA" sz="3000" dirty="0" smtClean="0"/>
              <a:t>	1. Situation </a:t>
            </a:r>
            <a:r>
              <a:rPr lang="en-CA" sz="3000" dirty="0"/>
              <a:t>Table with agencies collaborating to identify and intervene in situations of acutely elevated </a:t>
            </a:r>
            <a:r>
              <a:rPr lang="en-CA" sz="3000" dirty="0" smtClean="0"/>
              <a:t>risk</a:t>
            </a:r>
          </a:p>
          <a:p>
            <a:pPr marL="533400" indent="-533400">
              <a:buNone/>
            </a:pPr>
            <a:r>
              <a:rPr lang="en-CA" sz="3000" dirty="0"/>
              <a:t>	</a:t>
            </a:r>
            <a:r>
              <a:rPr lang="en-CA" sz="3000" dirty="0" smtClean="0"/>
              <a:t>2. </a:t>
            </a:r>
            <a:r>
              <a:rPr lang="en-CA" sz="3000" dirty="0"/>
              <a:t>Development of a community plan for safety and well-being that identifies local prevalent risks and strategies to mitigate </a:t>
            </a:r>
            <a:r>
              <a:rPr lang="en-CA" sz="3000" dirty="0" smtClean="0"/>
              <a:t>them</a:t>
            </a:r>
            <a:endParaRPr lang="en-CA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1295400"/>
            <a:ext cx="7924800" cy="85725"/>
            <a:chOff x="0" y="0"/>
            <a:chExt cx="2545715" cy="85725"/>
          </a:xfrm>
        </p:grpSpPr>
        <p:cxnSp>
          <p:nvCxnSpPr>
            <p:cNvPr id="5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5962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Situation Table Stats (Dec. 2015-Dec. 2018)</a:t>
            </a:r>
            <a:endParaRPr lang="en-US" sz="1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90688"/>
            <a:ext cx="8229600" cy="5167311"/>
          </a:xfrm>
        </p:spPr>
        <p:txBody>
          <a:bodyPr>
            <a:normAutofit/>
          </a:bodyPr>
          <a:lstStyle/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2800" dirty="0" smtClean="0"/>
              <a:t>196 </a:t>
            </a:r>
            <a:r>
              <a:rPr lang="en-CA" sz="2800" dirty="0"/>
              <a:t>discussions: </a:t>
            </a:r>
            <a:r>
              <a:rPr lang="en-CA" sz="2800" dirty="0" smtClean="0"/>
              <a:t>79% </a:t>
            </a:r>
            <a:r>
              <a:rPr lang="en-CA" sz="2800" dirty="0"/>
              <a:t>met AER; 85% of those had overall risk </a:t>
            </a:r>
            <a:r>
              <a:rPr lang="en-CA" sz="2800" dirty="0" smtClean="0"/>
              <a:t>lowered</a:t>
            </a: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2800" dirty="0" smtClean="0"/>
              <a:t>Top </a:t>
            </a:r>
            <a:r>
              <a:rPr lang="en-CA" sz="2800" dirty="0"/>
              <a:t>referrers continue to be police </a:t>
            </a:r>
            <a:r>
              <a:rPr lang="en-CA" sz="2800" dirty="0" smtClean="0"/>
              <a:t>(60%)</a:t>
            </a: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2800" dirty="0" smtClean="0"/>
              <a:t>Mental </a:t>
            </a:r>
            <a:r>
              <a:rPr lang="en-CA" sz="2800" dirty="0"/>
              <a:t>health, criminal involvement and drugs are top three risk categories by </a:t>
            </a:r>
            <a:r>
              <a:rPr lang="en-CA" sz="2800" dirty="0" smtClean="0"/>
              <a:t>discussion</a:t>
            </a: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2800" dirty="0" smtClean="0"/>
              <a:t>24</a:t>
            </a:r>
            <a:r>
              <a:rPr lang="en-CA" sz="2800" dirty="0"/>
              <a:t>% of individuals at risk are in the 12- to 17-year age group; 48% from birth to </a:t>
            </a:r>
            <a:r>
              <a:rPr lang="en-CA" sz="2800" dirty="0" smtClean="0"/>
              <a:t>24</a:t>
            </a: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2800" dirty="0" smtClean="0"/>
              <a:t>OPP data showing large drop in CFS for individuals after being referred by OPP to situation </a:t>
            </a:r>
            <a:r>
              <a:rPr lang="en-CA" sz="2800" dirty="0" smtClean="0"/>
              <a:t>table (83%); </a:t>
            </a:r>
            <a:r>
              <a:rPr lang="en-CA" sz="2800" dirty="0" smtClean="0"/>
              <a:t>also fewer officer hours devoted to </a:t>
            </a:r>
            <a:r>
              <a:rPr lang="en-CA" sz="2800" dirty="0" smtClean="0"/>
              <a:t>individuals</a:t>
            </a:r>
            <a:endParaRPr lang="en-CA" sz="2800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1295400"/>
            <a:ext cx="7924800" cy="85725"/>
            <a:chOff x="0" y="0"/>
            <a:chExt cx="2545715" cy="85725"/>
          </a:xfrm>
        </p:grpSpPr>
        <p:cxnSp>
          <p:nvCxnSpPr>
            <p:cNvPr id="5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187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Community Plan for Safety and Well-being: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Provincial Legislation</a:t>
            </a:r>
            <a:endParaRPr lang="en-US" sz="1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378952" cy="5562600"/>
          </a:xfrm>
        </p:spPr>
        <p:txBody>
          <a:bodyPr>
            <a:normAutofit/>
          </a:bodyPr>
          <a:lstStyle/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3000" dirty="0"/>
              <a:t>L</a:t>
            </a:r>
            <a:r>
              <a:rPr lang="en-CA" sz="3000" dirty="0" smtClean="0"/>
              <a:t>egislative </a:t>
            </a:r>
            <a:r>
              <a:rPr lang="en-CA" sz="3000" dirty="0"/>
              <a:t>amendments to </a:t>
            </a:r>
            <a:r>
              <a:rPr lang="en-CA" sz="3000" dirty="0" smtClean="0"/>
              <a:t>current </a:t>
            </a:r>
            <a:r>
              <a:rPr lang="en-CA" sz="3000" i="1" dirty="0"/>
              <a:t>Police Services </a:t>
            </a:r>
            <a:r>
              <a:rPr lang="en-CA" sz="3000" i="1" dirty="0" smtClean="0"/>
              <a:t>Act </a:t>
            </a:r>
            <a:r>
              <a:rPr lang="en-CA" sz="3000" dirty="0" smtClean="0"/>
              <a:t>mandate municipalities to </a:t>
            </a:r>
            <a:r>
              <a:rPr lang="en-CA" sz="3000" dirty="0"/>
              <a:t>prepare and adopt a </a:t>
            </a:r>
            <a:r>
              <a:rPr lang="en-CA" sz="3000" dirty="0" smtClean="0"/>
              <a:t>plan; can be a joint plan with surrounding municipalities. </a:t>
            </a:r>
            <a:endParaRPr lang="en-CA" sz="3000" dirty="0"/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3000" dirty="0" smtClean="0"/>
              <a:t>Act came into force January </a:t>
            </a:r>
            <a:r>
              <a:rPr lang="en-CA" sz="3000" dirty="0"/>
              <a:t>1, </a:t>
            </a:r>
            <a:r>
              <a:rPr lang="en-CA" sz="3000" dirty="0" smtClean="0"/>
              <a:t>2019</a:t>
            </a: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3000" dirty="0" smtClean="0"/>
              <a:t>Under Act, Community Plans for Safety and Well-being to be adopted 2 years from Jan. 1, 2019 (by all local municipalities participating in joint plan)</a:t>
            </a: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3000" dirty="0" smtClean="0"/>
              <a:t>Act outlines requirements for advisory committee, consultation, establishing priority risks</a:t>
            </a:r>
          </a:p>
          <a:p>
            <a:pPr marL="0" indent="0">
              <a:buNone/>
            </a:pPr>
            <a:endParaRPr lang="en-CA" sz="2800" dirty="0" smtClean="0"/>
          </a:p>
          <a:p>
            <a:pPr marL="533400" indent="-533400">
              <a:buFont typeface="Wingdings" panose="05000000000000000000" pitchFamily="2" charset="2"/>
              <a:buChar char="Ø"/>
            </a:pPr>
            <a:endParaRPr lang="en-CA" sz="28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1295400"/>
            <a:ext cx="7924800" cy="85725"/>
            <a:chOff x="0" y="0"/>
            <a:chExt cx="2545715" cy="85725"/>
          </a:xfrm>
        </p:grpSpPr>
        <p:cxnSp>
          <p:nvCxnSpPr>
            <p:cNvPr id="5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05179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Community Plan for Safety and Well-being: Additional Legislative </a:t>
            </a:r>
            <a:r>
              <a:rPr lang="en-US" b="1" dirty="0">
                <a:latin typeface="+mn-lt"/>
              </a:rPr>
              <a:t>R</a:t>
            </a:r>
            <a:r>
              <a:rPr lang="en-US" b="1" dirty="0" smtClean="0">
                <a:latin typeface="+mn-lt"/>
              </a:rPr>
              <a:t>equirements</a:t>
            </a:r>
            <a:endParaRPr lang="en-US" sz="1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531352" cy="5486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Establish </a:t>
            </a:r>
            <a:r>
              <a:rPr lang="en-CA" sz="2800" dirty="0">
                <a:solidFill>
                  <a:srgbClr val="000000"/>
                </a:solidFill>
                <a:latin typeface="Arial" panose="020B0604020202020204" pitchFamily="34" charset="0"/>
              </a:rPr>
              <a:t>a multi-sectoral advisory committee including representatives from, but not limited to: </a:t>
            </a:r>
          </a:p>
          <a:p>
            <a:pPr marL="533400" indent="-258763"/>
            <a:r>
              <a:rPr lang="en-CA" sz="2800" dirty="0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CA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ealth/mental </a:t>
            </a:r>
            <a:r>
              <a:rPr lang="en-CA" sz="2800" dirty="0">
                <a:solidFill>
                  <a:srgbClr val="000000"/>
                </a:solidFill>
                <a:latin typeface="Arial" panose="020B0604020202020204" pitchFamily="34" charset="0"/>
              </a:rPr>
              <a:t>health services </a:t>
            </a:r>
          </a:p>
          <a:p>
            <a:pPr marL="533400" indent="-258763"/>
            <a:r>
              <a:rPr lang="en-CA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Educational services </a:t>
            </a:r>
            <a:endParaRPr lang="en-CA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33400" indent="-258763"/>
            <a:r>
              <a:rPr lang="en-CA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Community/social services</a:t>
            </a:r>
            <a:endParaRPr lang="en-CA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33400" indent="-258763"/>
            <a:r>
              <a:rPr lang="en-CA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Community &amp; custodial services to children or youth* </a:t>
            </a:r>
            <a:endParaRPr lang="en-CA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33400" indent="-258763"/>
            <a:r>
              <a:rPr lang="en-CA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Children/youth services sector</a:t>
            </a:r>
            <a:endParaRPr lang="en-CA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33400" indent="-258763"/>
            <a:r>
              <a:rPr lang="en-CA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Municipal council member or municipal employee </a:t>
            </a:r>
            <a:endParaRPr lang="en-CA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33400" indent="-258763"/>
            <a:r>
              <a:rPr lang="en-CA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First Nations community</a:t>
            </a:r>
            <a:endParaRPr lang="en-CA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33400" indent="-258763"/>
            <a:r>
              <a:rPr lang="en-CA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PSB and Police</a:t>
            </a:r>
            <a:endParaRPr lang="en-CA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182563" indent="-182563">
              <a:buNone/>
            </a:pPr>
            <a:r>
              <a:rPr lang="en-CA" sz="2800" dirty="0" smtClean="0">
                <a:latin typeface="Wingdings" panose="05000000000000000000" pitchFamily="2" charset="2"/>
              </a:rPr>
              <a:t></a:t>
            </a:r>
            <a:r>
              <a:rPr lang="en-CA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Conduct </a:t>
            </a:r>
            <a:r>
              <a:rPr lang="en-CA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consultations</a:t>
            </a:r>
            <a:endParaRPr lang="en-CA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Char char="Ø"/>
            </a:pPr>
            <a:endParaRPr lang="en-CA" sz="2800" dirty="0" smtClean="0"/>
          </a:p>
          <a:p>
            <a:pPr marL="533400" indent="-533400">
              <a:buFont typeface="Wingdings" panose="05000000000000000000" pitchFamily="2" charset="2"/>
              <a:buChar char="Ø"/>
            </a:pPr>
            <a:endParaRPr lang="en-CA" sz="28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1295400"/>
            <a:ext cx="7924800" cy="85725"/>
            <a:chOff x="0" y="0"/>
            <a:chExt cx="2545715" cy="85725"/>
          </a:xfrm>
        </p:grpSpPr>
        <p:cxnSp>
          <p:nvCxnSpPr>
            <p:cNvPr id="5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5106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Community Plan for Safety and Well-being: Additional Legislative Requirements</a:t>
            </a:r>
            <a:endParaRPr lang="en-US" sz="1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2800" dirty="0">
                <a:solidFill>
                  <a:srgbClr val="000000"/>
                </a:solidFill>
                <a:latin typeface="Arial" panose="020B0604020202020204" pitchFamily="34" charset="0"/>
              </a:rPr>
              <a:t>Contents of the plan: </a:t>
            </a:r>
          </a:p>
          <a:p>
            <a:pPr marL="546100" indent="-273050"/>
            <a:r>
              <a:rPr lang="en-CA" sz="2800" dirty="0">
                <a:solidFill>
                  <a:srgbClr val="000000"/>
                </a:solidFill>
                <a:latin typeface="Arial" panose="020B0604020202020204" pitchFamily="34" charset="0"/>
              </a:rPr>
              <a:t>Identifying priority risks (e.g. systemic discrimination and other social factors that contribute to crime, victimization, addiction, drug overdose and suicide) </a:t>
            </a:r>
          </a:p>
          <a:p>
            <a:pPr marL="546100" indent="-273050"/>
            <a:r>
              <a:rPr lang="en-CA" sz="2800" dirty="0">
                <a:solidFill>
                  <a:srgbClr val="000000"/>
                </a:solidFill>
                <a:latin typeface="Arial" panose="020B0604020202020204" pitchFamily="34" charset="0"/>
              </a:rPr>
              <a:t>Identifying strategies to reduce the prioritized risk factors (e.g. new services, changing/coordinating existing services) </a:t>
            </a:r>
          </a:p>
          <a:p>
            <a:pPr marL="546100" indent="-273050"/>
            <a:r>
              <a:rPr lang="en-CA" sz="2800" dirty="0">
                <a:solidFill>
                  <a:srgbClr val="000000"/>
                </a:solidFill>
                <a:latin typeface="Arial" panose="020B0604020202020204" pitchFamily="34" charset="0"/>
              </a:rPr>
              <a:t>Setting measurable outcomes </a:t>
            </a:r>
          </a:p>
          <a:p>
            <a:pPr marL="273050" indent="-273050">
              <a:buFont typeface="Wingdings" panose="05000000000000000000" pitchFamily="2" charset="2"/>
              <a:buChar char="Ø"/>
            </a:pPr>
            <a:r>
              <a:rPr lang="en-CA" sz="2800" dirty="0">
                <a:solidFill>
                  <a:srgbClr val="000000"/>
                </a:solidFill>
                <a:latin typeface="Arial" panose="020B0604020202020204" pitchFamily="34" charset="0"/>
              </a:rPr>
              <a:t>Monitoring, evaluating, reporting </a:t>
            </a:r>
            <a:r>
              <a:rPr lang="en-CA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requirements </a:t>
            </a:r>
            <a:r>
              <a:rPr lang="en-CA" sz="2800" dirty="0">
                <a:solidFill>
                  <a:srgbClr val="000000"/>
                </a:solidFill>
                <a:latin typeface="Arial" panose="020B0604020202020204" pitchFamily="34" charset="0"/>
              </a:rPr>
              <a:t>may be outlined in regulations at a later date. </a:t>
            </a:r>
            <a:endParaRPr lang="en-CA" sz="28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73050" indent="-273050">
              <a:buFont typeface="Wingdings" panose="05000000000000000000" pitchFamily="2" charset="2"/>
              <a:buChar char="Ø"/>
            </a:pPr>
            <a:r>
              <a:rPr lang="en-CA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Publishing regulation: Internet within 30 days of adoption with a printed copy available for viewing</a:t>
            </a:r>
            <a:endParaRPr lang="en-CA" sz="28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1295400"/>
            <a:ext cx="7924800" cy="85725"/>
            <a:chOff x="0" y="0"/>
            <a:chExt cx="2545715" cy="85725"/>
          </a:xfrm>
        </p:grpSpPr>
        <p:cxnSp>
          <p:nvCxnSpPr>
            <p:cNvPr id="5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6180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CSWB Plan for Lanark County &amp; Smiths Falls </a:t>
            </a:r>
            <a:endParaRPr lang="en-US" sz="1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38288"/>
            <a:ext cx="8229600" cy="5395912"/>
          </a:xfrm>
        </p:spPr>
        <p:txBody>
          <a:bodyPr>
            <a:normAutofit/>
          </a:bodyPr>
          <a:lstStyle/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2600" dirty="0" smtClean="0"/>
              <a:t>Community-driven, regional plan </a:t>
            </a:r>
            <a:r>
              <a:rPr lang="en-CA" sz="2600" dirty="0" smtClean="0"/>
              <a:t>undertaken </a:t>
            </a:r>
            <a:r>
              <a:rPr lang="en-CA" sz="2600" dirty="0"/>
              <a:t>prior to </a:t>
            </a:r>
            <a:r>
              <a:rPr lang="en-CA" sz="2600" dirty="0" smtClean="0"/>
              <a:t>legislation</a:t>
            </a:r>
            <a:endParaRPr lang="en-CA" sz="2600" dirty="0"/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2600" dirty="0" smtClean="0"/>
              <a:t>Steering/Advisory Committee established with charter and terms of reference (late 2016)</a:t>
            </a: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2600" dirty="0" smtClean="0"/>
              <a:t>Plan </a:t>
            </a:r>
            <a:r>
              <a:rPr lang="en-CA" sz="2600" dirty="0" smtClean="0"/>
              <a:t>outline and consultations (2016/17)</a:t>
            </a: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2600" dirty="0" smtClean="0"/>
              <a:t>Not reinventing wheel: identifies community assets and builds on existing work</a:t>
            </a: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2600" dirty="0" smtClean="0"/>
              <a:t>Identifies issues/gaps; includes strategies, measurable outcomes and potential working group team members when plan implemented </a:t>
            </a: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2600" dirty="0" smtClean="0"/>
              <a:t>Steering Committee approved July 4, 2018</a:t>
            </a: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2600" dirty="0" smtClean="0"/>
              <a:t>Lanark County Council approved in principle Aug. 29, 2018; must be adopted by each municipality</a:t>
            </a:r>
          </a:p>
          <a:p>
            <a:pPr marL="533400" indent="-533400">
              <a:buFont typeface="Wingdings" panose="05000000000000000000" pitchFamily="2" charset="2"/>
              <a:buChar char="Ø"/>
            </a:pPr>
            <a:endParaRPr lang="en-CA" sz="2600" dirty="0"/>
          </a:p>
        </p:txBody>
      </p:sp>
      <p:grpSp>
        <p:nvGrpSpPr>
          <p:cNvPr id="4" name="Group 3"/>
          <p:cNvGrpSpPr/>
          <p:nvPr/>
        </p:nvGrpSpPr>
        <p:grpSpPr>
          <a:xfrm>
            <a:off x="762000" y="1295400"/>
            <a:ext cx="7924800" cy="85725"/>
            <a:chOff x="0" y="0"/>
            <a:chExt cx="2545715" cy="85725"/>
          </a:xfrm>
        </p:grpSpPr>
        <p:cxnSp>
          <p:nvCxnSpPr>
            <p:cNvPr id="5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Community Plan for Safety and Well-being</a:t>
            </a:r>
            <a:endParaRPr lang="en-US" sz="1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sz="2800" b="1" i="1" dirty="0" smtClean="0"/>
              <a:t>Key components include:</a:t>
            </a: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2800" dirty="0" smtClean="0"/>
              <a:t>12 priority risk areas and overview for each, including existing assets</a:t>
            </a: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2800" dirty="0" smtClean="0"/>
              <a:t>Specific identified issues and background for each</a:t>
            </a:r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2800" dirty="0" smtClean="0"/>
              <a:t>Actions for each priority risk in areas of Social Development, Prevention, Risk Intervention and Emergency Response (work </a:t>
            </a:r>
            <a:r>
              <a:rPr lang="en-CA" sz="2800" dirty="0" smtClean="0"/>
              <a:t>plan/implementation teams)</a:t>
            </a:r>
            <a:endParaRPr lang="en-CA" sz="2800" dirty="0" smtClean="0"/>
          </a:p>
          <a:p>
            <a:pPr marL="533400" indent="-533400">
              <a:buFont typeface="Wingdings" panose="05000000000000000000" pitchFamily="2" charset="2"/>
              <a:buChar char="Ø"/>
            </a:pPr>
            <a:r>
              <a:rPr lang="en-CA" sz="2800" dirty="0" smtClean="0"/>
              <a:t>Outcomes and </a:t>
            </a:r>
            <a:endParaRPr lang="en-CA" sz="2800" dirty="0" smtClean="0"/>
          </a:p>
          <a:p>
            <a:pPr marL="533400" indent="-533400">
              <a:spcBef>
                <a:spcPts val="0"/>
              </a:spcBef>
              <a:buNone/>
            </a:pPr>
            <a:r>
              <a:rPr lang="en-CA" sz="2800" dirty="0" smtClean="0"/>
              <a:t>	</a:t>
            </a:r>
            <a:r>
              <a:rPr lang="en-CA" sz="2800" dirty="0" err="1" smtClean="0"/>
              <a:t>measurables</a:t>
            </a:r>
            <a:r>
              <a:rPr lang="en-CA" sz="2800" dirty="0" smtClean="0"/>
              <a:t> for each </a:t>
            </a:r>
          </a:p>
          <a:p>
            <a:pPr marL="533400" indent="-533400">
              <a:spcBef>
                <a:spcPts val="0"/>
              </a:spcBef>
              <a:spcAft>
                <a:spcPts val="750"/>
              </a:spcAft>
              <a:buNone/>
            </a:pPr>
            <a:r>
              <a:rPr lang="en-CA" sz="2800" dirty="0" smtClean="0"/>
              <a:t>	priority risk area</a:t>
            </a:r>
            <a:endParaRPr lang="en-CA" sz="2500" dirty="0"/>
          </a:p>
          <a:p>
            <a:pPr marL="533400" indent="-533400">
              <a:spcBef>
                <a:spcPts val="0"/>
              </a:spcBef>
              <a:spcAft>
                <a:spcPts val="750"/>
              </a:spcAft>
              <a:buFont typeface="Wingdings" panose="05000000000000000000" pitchFamily="2" charset="2"/>
              <a:buChar char="Ø"/>
            </a:pPr>
            <a:r>
              <a:rPr lang="en-CA" sz="2800" dirty="0" smtClean="0"/>
              <a:t>Living document that </a:t>
            </a:r>
            <a:br>
              <a:rPr lang="en-CA" sz="2800" dirty="0" smtClean="0"/>
            </a:br>
            <a:r>
              <a:rPr lang="en-CA" sz="2800" dirty="0" smtClean="0"/>
              <a:t>will evolve with progress </a:t>
            </a:r>
            <a:br>
              <a:rPr lang="en-CA" sz="2800" dirty="0" smtClean="0"/>
            </a:br>
            <a:r>
              <a:rPr lang="en-CA" sz="2800" dirty="0" smtClean="0"/>
              <a:t>reports; revisit in three</a:t>
            </a:r>
            <a:br>
              <a:rPr lang="en-CA" sz="2800" dirty="0" smtClean="0"/>
            </a:br>
            <a:r>
              <a:rPr lang="en-CA" sz="2800" dirty="0" smtClean="0"/>
              <a:t>years </a:t>
            </a:r>
          </a:p>
        </p:txBody>
      </p:sp>
      <p:pic>
        <p:nvPicPr>
          <p:cNvPr id="10" name="Content Placeholder 5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5" r="4644" b="6357"/>
          <a:stretch/>
        </p:blipFill>
        <p:spPr bwMode="auto">
          <a:xfrm>
            <a:off x="4878324" y="4229100"/>
            <a:ext cx="4133683" cy="2362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762000" y="1295400"/>
            <a:ext cx="7924800" cy="85725"/>
            <a:chOff x="0" y="0"/>
            <a:chExt cx="2545715" cy="85725"/>
          </a:xfrm>
        </p:grpSpPr>
        <p:cxnSp>
          <p:nvCxnSpPr>
            <p:cNvPr id="5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1841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Priority Risk Areas</a:t>
            </a:r>
            <a:endParaRPr lang="en-US" sz="1800" b="1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62000" y="1295400"/>
            <a:ext cx="7924800" cy="85725"/>
            <a:chOff x="0" y="0"/>
            <a:chExt cx="2545715" cy="85725"/>
          </a:xfrm>
        </p:grpSpPr>
        <p:cxnSp>
          <p:nvCxnSpPr>
            <p:cNvPr id="5" name="AutoShape 1327"/>
            <p:cNvCxnSpPr>
              <a:cxnSpLocks noChangeShapeType="1"/>
            </p:cNvCxnSpPr>
            <p:nvPr/>
          </p:nvCxnSpPr>
          <p:spPr bwMode="auto">
            <a:xfrm>
              <a:off x="0" y="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9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" name="AutoShape 1327"/>
            <p:cNvCxnSpPr>
              <a:cxnSpLocks noChangeShapeType="1"/>
            </p:cNvCxnSpPr>
            <p:nvPr/>
          </p:nvCxnSpPr>
          <p:spPr bwMode="auto">
            <a:xfrm>
              <a:off x="0" y="2857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7" name="AutoShape 1327"/>
            <p:cNvCxnSpPr>
              <a:cxnSpLocks noChangeShapeType="1"/>
            </p:cNvCxnSpPr>
            <p:nvPr/>
          </p:nvCxnSpPr>
          <p:spPr bwMode="auto">
            <a:xfrm>
              <a:off x="0" y="57150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FFC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" name="AutoShape 1327"/>
            <p:cNvCxnSpPr>
              <a:cxnSpLocks noChangeShapeType="1"/>
            </p:cNvCxnSpPr>
            <p:nvPr/>
          </p:nvCxnSpPr>
          <p:spPr bwMode="auto">
            <a:xfrm>
              <a:off x="0" y="85725"/>
              <a:ext cx="2545715" cy="0"/>
            </a:xfrm>
            <a:prstGeom prst="straightConnector1">
              <a:avLst/>
            </a:prstGeom>
            <a:noFill/>
            <a:ln w="1905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28398" dir="3806097" algn="ctr" rotWithShape="0">
                      <a:srgbClr val="622423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11" name="Rectangle 10"/>
          <p:cNvSpPr/>
          <p:nvPr/>
        </p:nvSpPr>
        <p:spPr>
          <a:xfrm>
            <a:off x="762000" y="1524000"/>
            <a:ext cx="7924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>
              <a:buFont typeface="+mj-lt"/>
              <a:buAutoNum type="arabicPeriod"/>
            </a:pPr>
            <a:r>
              <a:rPr lang="en-CA" sz="2400" dirty="0" smtClean="0"/>
              <a:t>Mental Health</a:t>
            </a:r>
          </a:p>
          <a:p>
            <a:pPr marL="533400" lvl="0" indent="-533400">
              <a:buFont typeface="+mj-lt"/>
              <a:buAutoNum type="arabicPeriod"/>
            </a:pPr>
            <a:r>
              <a:rPr lang="en-CA" sz="2400" dirty="0" smtClean="0"/>
              <a:t>Substance Use</a:t>
            </a:r>
          </a:p>
          <a:p>
            <a:pPr marL="533400" lvl="0" indent="-533400">
              <a:buFont typeface="+mj-lt"/>
              <a:buAutoNum type="arabicPeriod"/>
            </a:pPr>
            <a:r>
              <a:rPr lang="en-CA" sz="2400" dirty="0" smtClean="0"/>
              <a:t>Poverty</a:t>
            </a:r>
          </a:p>
          <a:p>
            <a:pPr marL="533400" lvl="0" indent="-533400">
              <a:buFont typeface="+mj-lt"/>
              <a:buAutoNum type="arabicPeriod"/>
            </a:pPr>
            <a:r>
              <a:rPr lang="en-CA" sz="2400" dirty="0" smtClean="0"/>
              <a:t>Housing</a:t>
            </a:r>
          </a:p>
          <a:p>
            <a:pPr marL="533400" lvl="0" indent="-533400">
              <a:buFont typeface="+mj-lt"/>
              <a:buAutoNum type="arabicPeriod"/>
            </a:pPr>
            <a:r>
              <a:rPr lang="en-CA" sz="2400" dirty="0" smtClean="0"/>
              <a:t>Transportation</a:t>
            </a:r>
          </a:p>
          <a:p>
            <a:pPr marL="533400" lvl="0" indent="-533400">
              <a:buFont typeface="+mj-lt"/>
              <a:buAutoNum type="arabicPeriod"/>
            </a:pPr>
            <a:r>
              <a:rPr lang="en-CA" sz="2400" dirty="0" smtClean="0"/>
              <a:t>Health and Well-being</a:t>
            </a:r>
          </a:p>
          <a:p>
            <a:pPr marL="533400" lvl="0" indent="-533400">
              <a:buFont typeface="+mj-lt"/>
              <a:buAutoNum type="arabicPeriod"/>
            </a:pPr>
            <a:r>
              <a:rPr lang="en-CA" sz="2400" dirty="0" smtClean="0"/>
              <a:t>Domestic Violence/Sexual Assault</a:t>
            </a:r>
          </a:p>
          <a:p>
            <a:pPr marL="533400" lvl="0" indent="-533400">
              <a:buFont typeface="+mj-lt"/>
              <a:buAutoNum type="arabicPeriod"/>
            </a:pPr>
            <a:r>
              <a:rPr lang="en-CA" sz="2400" dirty="0" smtClean="0"/>
              <a:t>Youth and Families</a:t>
            </a:r>
          </a:p>
          <a:p>
            <a:pPr marL="533400" lvl="0" indent="-533400">
              <a:buFont typeface="+mj-lt"/>
              <a:buAutoNum type="arabicPeriod"/>
            </a:pPr>
            <a:r>
              <a:rPr lang="en-CA" sz="2400" dirty="0" smtClean="0"/>
              <a:t>Seniors</a:t>
            </a:r>
          </a:p>
          <a:p>
            <a:pPr marL="533400" lvl="0" indent="-533400">
              <a:buFont typeface="+mj-lt"/>
              <a:buAutoNum type="arabicPeriod"/>
            </a:pPr>
            <a:r>
              <a:rPr lang="en-CA" sz="2400" dirty="0" smtClean="0"/>
              <a:t>Justice</a:t>
            </a:r>
          </a:p>
          <a:p>
            <a:pPr marL="533400" lvl="0" indent="-533400">
              <a:buFont typeface="+mj-lt"/>
              <a:buAutoNum type="arabicPeriod"/>
            </a:pPr>
            <a:r>
              <a:rPr lang="en-CA" sz="2400" dirty="0" smtClean="0"/>
              <a:t>Indigenous Health and Well-being</a:t>
            </a:r>
          </a:p>
          <a:p>
            <a:pPr marL="533400" lvl="0" indent="-533400">
              <a:buFont typeface="+mj-lt"/>
              <a:buAutoNum type="arabicPeriod"/>
            </a:pPr>
            <a:r>
              <a:rPr lang="en-CA" sz="2400" dirty="0" smtClean="0"/>
              <a:t>Culture and </a:t>
            </a:r>
            <a:r>
              <a:rPr lang="en-CA" sz="2400" dirty="0" smtClean="0"/>
              <a:t>Diversity</a:t>
            </a:r>
          </a:p>
          <a:p>
            <a:pPr lvl="0"/>
            <a:endParaRPr lang="en-CA" sz="2400" dirty="0" smtClean="0"/>
          </a:p>
          <a:p>
            <a:pPr lvl="0"/>
            <a:r>
              <a:rPr lang="en-CA" sz="2400" dirty="0" smtClean="0"/>
              <a:t>Overlap between sections in several areas.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2576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66061</TotalTime>
  <Words>1030</Words>
  <Application>Microsoft Office PowerPoint</Application>
  <PresentationFormat>On-screen Show (4:3)</PresentationFormat>
  <Paragraphs>124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COMMUNITY PLAN FOR SAFETY AND WELL-BEING Lanark County and the Town of Smiths Falls </vt:lpstr>
      <vt:lpstr>Background</vt:lpstr>
      <vt:lpstr>Situation Table Stats (Dec. 2015-Dec. 2018)</vt:lpstr>
      <vt:lpstr>Community Plan for Safety and Well-being: Provincial Legislation</vt:lpstr>
      <vt:lpstr>Community Plan for Safety and Well-being: Additional Legislative Requirements</vt:lpstr>
      <vt:lpstr>Community Plan for Safety and Well-being: Additional Legislative Requirements</vt:lpstr>
      <vt:lpstr>CSWB Plan for Lanark County &amp; Smiths Falls </vt:lpstr>
      <vt:lpstr>Community Plan for Safety and Well-being</vt:lpstr>
      <vt:lpstr>Priority Risk Areas</vt:lpstr>
      <vt:lpstr>Youth and Families – Identified Issues</vt:lpstr>
      <vt:lpstr>Youth and Families – Outcomes</vt:lpstr>
      <vt:lpstr>Youth and Families – Outcomes</vt:lpstr>
      <vt:lpstr>Other Relevant Identified Issues</vt:lpstr>
      <vt:lpstr>Other Relevant Identified Issues</vt:lpstr>
      <vt:lpstr>Next Steps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</dc:creator>
  <cp:lastModifiedBy>S Gray</cp:lastModifiedBy>
  <cp:revision>497</cp:revision>
  <cp:lastPrinted>2017-09-21T19:01:32Z</cp:lastPrinted>
  <dcterms:created xsi:type="dcterms:W3CDTF">2015-09-14T17:35:39Z</dcterms:created>
  <dcterms:modified xsi:type="dcterms:W3CDTF">2019-06-05T15:02:27Z</dcterms:modified>
</cp:coreProperties>
</file>