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ags/tag1.xml" ContentType="application/vnd.openxmlformats-officedocument.presentationml.tags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  <p:sldMasterId id="2147483677" r:id="rId2"/>
    <p:sldMasterId id="2147483696" r:id="rId3"/>
  </p:sldMasterIdLst>
  <p:notesMasterIdLst>
    <p:notesMasterId r:id="rId18"/>
  </p:notesMasterIdLst>
  <p:sldIdLst>
    <p:sldId id="256" r:id="rId4"/>
    <p:sldId id="795" r:id="rId5"/>
    <p:sldId id="653" r:id="rId6"/>
    <p:sldId id="522" r:id="rId7"/>
    <p:sldId id="601" r:id="rId8"/>
    <p:sldId id="877" r:id="rId9"/>
    <p:sldId id="878" r:id="rId10"/>
    <p:sldId id="879" r:id="rId11"/>
    <p:sldId id="881" r:id="rId12"/>
    <p:sldId id="882" r:id="rId13"/>
    <p:sldId id="692" r:id="rId14"/>
    <p:sldId id="273" r:id="rId15"/>
    <p:sldId id="885" r:id="rId16"/>
    <p:sldId id="876" r:id="rId17"/>
  </p:sldIdLst>
  <p:sldSz cx="9144000" cy="5143500" type="screen16x9"/>
  <p:notesSz cx="7010400" cy="9296400"/>
  <p:embeddedFontLst>
    <p:embeddedFont>
      <p:font typeface="ＭＳ Ｐゴシック" panose="020B0600070205080204" pitchFamily="34" charset="-128"/>
      <p:regular r:id="rId19"/>
    </p:embeddedFont>
    <p:embeddedFont>
      <p:font typeface="Century Gothic" panose="020B0502020202020204" pitchFamily="34" charset="0"/>
      <p:regular r:id="rId20"/>
      <p:bold r:id="rId21"/>
      <p:italic r:id="rId22"/>
      <p:boldItalic r:id="rId23"/>
    </p:embeddedFont>
    <p:embeddedFont>
      <p:font typeface="Lato" panose="020F0502020204030203" pitchFamily="34" charset="0"/>
      <p:regular r:id="rId24"/>
      <p:bold r:id="rId25"/>
      <p:italic r:id="rId26"/>
      <p:boldItalic r:id="rId27"/>
    </p:embeddedFont>
    <p:embeddedFont>
      <p:font typeface="Noto Sans" panose="020B0502040504020204" pitchFamily="34" charset="0"/>
      <p:regular r:id="rId28"/>
      <p:bold r:id="rId29"/>
      <p:italic r:id="rId30"/>
      <p:boldItalic r:id="rId31"/>
    </p:embeddedFont>
    <p:embeddedFont>
      <p:font typeface="Oxygen" panose="02000503000000000000" pitchFamily="2" charset="0"/>
      <p:regular r:id="rId32"/>
      <p:bold r:id="rId33"/>
    </p:embeddedFont>
    <p:embeddedFont>
      <p:font typeface="Trebuchet MS" panose="020B0603020202020204" pitchFamily="34" charset="0"/>
      <p:regular r:id="rId34"/>
      <p:bold r:id="rId35"/>
      <p:italic r:id="rId36"/>
      <p:boldItalic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772">
          <p15:clr>
            <a:srgbClr val="A4A3A4"/>
          </p15:clr>
        </p15:guide>
        <p15:guide id="2" pos="4405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84" roundtripDataSignature="AMtx7mi98KqxNOeY6bi6ob1M5l2mjG29/g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vid Somppi" initials="DS" lastIdx="1" clrIdx="0">
    <p:extLst>
      <p:ext uri="{19B8F6BF-5375-455C-9EA6-DF929625EA0E}">
        <p15:presenceInfo xmlns:p15="http://schemas.microsoft.com/office/powerpoint/2012/main" userId="2bcbf18f74fc827d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8"/>
  </p:normalViewPr>
  <p:slideViewPr>
    <p:cSldViewPr snapToGrid="0">
      <p:cViewPr varScale="1">
        <p:scale>
          <a:sx n="97" d="100"/>
          <a:sy n="97" d="100"/>
        </p:scale>
        <p:origin x="486" y="78"/>
      </p:cViewPr>
      <p:guideLst>
        <p:guide orient="horz" pos="1772"/>
        <p:guide pos="4405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85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84" Type="http://customschemas.google.com/relationships/presentationmetadata" Target="metadata"/><Relationship Id="rId89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font" Target="fonts/font19.fntdata"/><Relationship Id="rId8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font" Target="fonts/font18.fntdata"/><Relationship Id="rId10" Type="http://schemas.openxmlformats.org/officeDocument/2006/relationships/slide" Target="slides/slide7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86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A3A740-8F5C-46DF-A312-B5A3ED51F306}" type="doc">
      <dgm:prSet loTypeId="urn:microsoft.com/office/officeart/2005/8/layout/venn1" loCatId="relationship" qsTypeId="urn:microsoft.com/office/officeart/2005/8/quickstyle/simple1#1" qsCatId="simple" csTypeId="urn:microsoft.com/office/officeart/2005/8/colors/colorful1" csCatId="colorful" phldr="1"/>
      <dgm:spPr/>
    </dgm:pt>
    <dgm:pt modelId="{B1093F5E-7906-44B8-A100-D12DEDBDDF00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0" u="none" strike="noStrike" cap="none" normalizeH="0" baseline="0" noProof="0" dirty="0">
              <a:ln/>
              <a:effectLst/>
              <a:latin typeface="Arial" charset="0"/>
            </a:rPr>
            <a:t>Family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0" u="none" strike="noStrike" cap="none" normalizeH="0" baseline="0" noProof="0" dirty="0">
              <a:ln/>
              <a:effectLst/>
              <a:latin typeface="Arial" charset="0"/>
            </a:rPr>
            <a:t>factors</a:t>
          </a:r>
        </a:p>
      </dgm:t>
    </dgm:pt>
    <dgm:pt modelId="{3E88B345-DC31-4190-A3DE-97F895BB52F3}" type="parTrans" cxnId="{5C26F11C-BED3-4B80-B4BF-148E97216956}">
      <dgm:prSet/>
      <dgm:spPr/>
      <dgm:t>
        <a:bodyPr/>
        <a:lstStyle/>
        <a:p>
          <a:endParaRPr lang="en-US"/>
        </a:p>
      </dgm:t>
    </dgm:pt>
    <dgm:pt modelId="{600CFB8B-903A-43FE-B1E0-A53464E3457D}" type="sibTrans" cxnId="{5C26F11C-BED3-4B80-B4BF-148E97216956}">
      <dgm:prSet/>
      <dgm:spPr/>
      <dgm:t>
        <a:bodyPr/>
        <a:lstStyle/>
        <a:p>
          <a:endParaRPr lang="en-US"/>
        </a:p>
      </dgm:t>
    </dgm:pt>
    <dgm:pt modelId="{77A21968-5CDD-4CBF-8F0A-D986F9C5531E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0" u="none" strike="noStrike" cap="none" normalizeH="0" baseline="0" noProof="0" dirty="0">
              <a:ln/>
              <a:effectLst/>
              <a:latin typeface="Arial" charset="0"/>
            </a:rPr>
            <a:t>Peer group effect</a:t>
          </a:r>
        </a:p>
      </dgm:t>
    </dgm:pt>
    <dgm:pt modelId="{7345A224-C7C5-45C5-B2A2-D89B8BF19F11}" type="parTrans" cxnId="{BA7EE67B-ADB8-491A-B67D-94C1043DC039}">
      <dgm:prSet/>
      <dgm:spPr/>
      <dgm:t>
        <a:bodyPr/>
        <a:lstStyle/>
        <a:p>
          <a:endParaRPr lang="en-US"/>
        </a:p>
      </dgm:t>
    </dgm:pt>
    <dgm:pt modelId="{6D6C2652-46D2-410B-8DC8-81F2A5D8CC5A}" type="sibTrans" cxnId="{BA7EE67B-ADB8-491A-B67D-94C1043DC039}">
      <dgm:prSet/>
      <dgm:spPr/>
      <dgm:t>
        <a:bodyPr/>
        <a:lstStyle/>
        <a:p>
          <a:endParaRPr lang="en-US"/>
        </a:p>
      </dgm:t>
    </dgm:pt>
    <dgm:pt modelId="{35D4646B-3F72-48BD-A984-F7151165B799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sz="1800" b="1" i="0" u="none" strike="noStrike" cap="none" normalizeH="0" baseline="0" noProof="0" dirty="0">
              <a:ln/>
              <a:effectLst/>
              <a:latin typeface="Arial" charset="0"/>
            </a:rPr>
            <a:t>School</a:t>
          </a:r>
        </a:p>
      </dgm:t>
    </dgm:pt>
    <dgm:pt modelId="{55436C02-EA64-43CC-870E-72CFCE367E6A}" type="parTrans" cxnId="{0496C516-35D6-4EDA-9AC9-CB0472135E9B}">
      <dgm:prSet/>
      <dgm:spPr/>
      <dgm:t>
        <a:bodyPr/>
        <a:lstStyle/>
        <a:p>
          <a:endParaRPr lang="en-US"/>
        </a:p>
      </dgm:t>
    </dgm:pt>
    <dgm:pt modelId="{A56BECC4-AE42-44F1-ACD8-7B3711C28AC9}" type="sibTrans" cxnId="{0496C516-35D6-4EDA-9AC9-CB0472135E9B}">
      <dgm:prSet/>
      <dgm:spPr/>
      <dgm:t>
        <a:bodyPr/>
        <a:lstStyle/>
        <a:p>
          <a:endParaRPr lang="en-US"/>
        </a:p>
      </dgm:t>
    </dgm:pt>
    <dgm:pt modelId="{3424881C-671E-4E2A-B98C-31FED459727B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is-IS" sz="1600" b="1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Arial" charset="0"/>
          </a:endParaRPr>
        </a:p>
      </dgm:t>
    </dgm:pt>
    <dgm:pt modelId="{E5EC993B-E7F5-4F0E-81F7-2960392EF72F}" type="parTrans" cxnId="{916B85A8-4E89-4CB8-A59C-35ACED870A64}">
      <dgm:prSet/>
      <dgm:spPr/>
      <dgm:t>
        <a:bodyPr/>
        <a:lstStyle/>
        <a:p>
          <a:endParaRPr lang="en-US"/>
        </a:p>
      </dgm:t>
    </dgm:pt>
    <dgm:pt modelId="{9139D811-DD8B-45B8-B5F0-8F658764D386}" type="sibTrans" cxnId="{916B85A8-4E89-4CB8-A59C-35ACED870A64}">
      <dgm:prSet/>
      <dgm:spPr/>
      <dgm:t>
        <a:bodyPr/>
        <a:lstStyle/>
        <a:p>
          <a:endParaRPr lang="en-US"/>
        </a:p>
      </dgm:t>
    </dgm:pt>
    <dgm:pt modelId="{A19420A5-D536-40E8-90F9-5F777F950011}" type="pres">
      <dgm:prSet presAssocID="{98A3A740-8F5C-46DF-A312-B5A3ED51F306}" presName="compositeShape" presStyleCnt="0">
        <dgm:presLayoutVars>
          <dgm:chMax val="7"/>
          <dgm:dir/>
          <dgm:resizeHandles val="exact"/>
        </dgm:presLayoutVars>
      </dgm:prSet>
      <dgm:spPr/>
    </dgm:pt>
    <dgm:pt modelId="{E97AB12B-A34A-4D05-AAD4-CC222FA9AE85}" type="pres">
      <dgm:prSet presAssocID="{B1093F5E-7906-44B8-A100-D12DEDBDDF00}" presName="circ1" presStyleLbl="vennNode1" presStyleIdx="0" presStyleCnt="4" custScaleX="104735"/>
      <dgm:spPr/>
    </dgm:pt>
    <dgm:pt modelId="{E83C5C53-A85D-4B54-891E-E628F037A3DF}" type="pres">
      <dgm:prSet presAssocID="{B1093F5E-7906-44B8-A100-D12DEDBDDF00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A59411B0-9081-40B2-B77F-64D99D5738A8}" type="pres">
      <dgm:prSet presAssocID="{77A21968-5CDD-4CBF-8F0A-D986F9C5531E}" presName="circ2" presStyleLbl="vennNode1" presStyleIdx="1" presStyleCnt="4" custScaleX="110100" custScaleY="103431"/>
      <dgm:spPr/>
    </dgm:pt>
    <dgm:pt modelId="{C5100322-E595-4FE1-B1FE-8CA3E7F8F719}" type="pres">
      <dgm:prSet presAssocID="{77A21968-5CDD-4CBF-8F0A-D986F9C5531E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489481CB-ED78-46B0-8167-A61C4B8D18B2}" type="pres">
      <dgm:prSet presAssocID="{35D4646B-3F72-48BD-A984-F7151165B799}" presName="circ3" presStyleLbl="vennNode1" presStyleIdx="2" presStyleCnt="4" custScaleX="114641" custScaleY="117592"/>
      <dgm:spPr/>
    </dgm:pt>
    <dgm:pt modelId="{BEEE6F76-7DC7-4D21-BF00-754FC09BD8C9}" type="pres">
      <dgm:prSet presAssocID="{35D4646B-3F72-48BD-A984-F7151165B799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AF389F97-671A-4ED6-98B3-FAB8A9A6853B}" type="pres">
      <dgm:prSet presAssocID="{3424881C-671E-4E2A-B98C-31FED459727B}" presName="circ4" presStyleLbl="vennNode1" presStyleIdx="3" presStyleCnt="4" custScaleX="103095"/>
      <dgm:spPr/>
    </dgm:pt>
    <dgm:pt modelId="{4FE17B59-95DE-400C-8F08-C32BF6B25038}" type="pres">
      <dgm:prSet presAssocID="{3424881C-671E-4E2A-B98C-31FED459727B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DD940505-9D45-44D7-9627-0419D38EB607}" type="presOf" srcId="{77A21968-5CDD-4CBF-8F0A-D986F9C5531E}" destId="{C5100322-E595-4FE1-B1FE-8CA3E7F8F719}" srcOrd="1" destOrd="0" presId="urn:microsoft.com/office/officeart/2005/8/layout/venn1"/>
    <dgm:cxn modelId="{0496C516-35D6-4EDA-9AC9-CB0472135E9B}" srcId="{98A3A740-8F5C-46DF-A312-B5A3ED51F306}" destId="{35D4646B-3F72-48BD-A984-F7151165B799}" srcOrd="2" destOrd="0" parTransId="{55436C02-EA64-43CC-870E-72CFCE367E6A}" sibTransId="{A56BECC4-AE42-44F1-ACD8-7B3711C28AC9}"/>
    <dgm:cxn modelId="{33816518-25A1-4B81-8383-CC9682DB9EEB}" type="presOf" srcId="{77A21968-5CDD-4CBF-8F0A-D986F9C5531E}" destId="{A59411B0-9081-40B2-B77F-64D99D5738A8}" srcOrd="0" destOrd="0" presId="urn:microsoft.com/office/officeart/2005/8/layout/venn1"/>
    <dgm:cxn modelId="{5C26F11C-BED3-4B80-B4BF-148E97216956}" srcId="{98A3A740-8F5C-46DF-A312-B5A3ED51F306}" destId="{B1093F5E-7906-44B8-A100-D12DEDBDDF00}" srcOrd="0" destOrd="0" parTransId="{3E88B345-DC31-4190-A3DE-97F895BB52F3}" sibTransId="{600CFB8B-903A-43FE-B1E0-A53464E3457D}"/>
    <dgm:cxn modelId="{1E4DE03F-E9EB-4379-BEE8-B66C51BE83DA}" type="presOf" srcId="{35D4646B-3F72-48BD-A984-F7151165B799}" destId="{BEEE6F76-7DC7-4D21-BF00-754FC09BD8C9}" srcOrd="1" destOrd="0" presId="urn:microsoft.com/office/officeart/2005/8/layout/venn1"/>
    <dgm:cxn modelId="{64EF6760-846F-4ECC-BD28-CBD1DF36D4E5}" type="presOf" srcId="{35D4646B-3F72-48BD-A984-F7151165B799}" destId="{489481CB-ED78-46B0-8167-A61C4B8D18B2}" srcOrd="0" destOrd="0" presId="urn:microsoft.com/office/officeart/2005/8/layout/venn1"/>
    <dgm:cxn modelId="{87438B67-5000-4116-B0C3-CC2C0463543A}" type="presOf" srcId="{3424881C-671E-4E2A-B98C-31FED459727B}" destId="{4FE17B59-95DE-400C-8F08-C32BF6B25038}" srcOrd="1" destOrd="0" presId="urn:microsoft.com/office/officeart/2005/8/layout/venn1"/>
    <dgm:cxn modelId="{7EC8A17B-BC9F-4C8A-8BB0-5ECFEA4487B3}" type="presOf" srcId="{B1093F5E-7906-44B8-A100-D12DEDBDDF00}" destId="{E97AB12B-A34A-4D05-AAD4-CC222FA9AE85}" srcOrd="0" destOrd="0" presId="urn:microsoft.com/office/officeart/2005/8/layout/venn1"/>
    <dgm:cxn modelId="{BA7EE67B-ADB8-491A-B67D-94C1043DC039}" srcId="{98A3A740-8F5C-46DF-A312-B5A3ED51F306}" destId="{77A21968-5CDD-4CBF-8F0A-D986F9C5531E}" srcOrd="1" destOrd="0" parTransId="{7345A224-C7C5-45C5-B2A2-D89B8BF19F11}" sibTransId="{6D6C2652-46D2-410B-8DC8-81F2A5D8CC5A}"/>
    <dgm:cxn modelId="{916B85A8-4E89-4CB8-A59C-35ACED870A64}" srcId="{98A3A740-8F5C-46DF-A312-B5A3ED51F306}" destId="{3424881C-671E-4E2A-B98C-31FED459727B}" srcOrd="3" destOrd="0" parTransId="{E5EC993B-E7F5-4F0E-81F7-2960392EF72F}" sibTransId="{9139D811-DD8B-45B8-B5F0-8F658764D386}"/>
    <dgm:cxn modelId="{33829BB3-ECF2-4B60-B4AB-8073DE8F4225}" type="presOf" srcId="{3424881C-671E-4E2A-B98C-31FED459727B}" destId="{AF389F97-671A-4ED6-98B3-FAB8A9A6853B}" srcOrd="0" destOrd="0" presId="urn:microsoft.com/office/officeart/2005/8/layout/venn1"/>
    <dgm:cxn modelId="{49318BD1-7FA8-45FE-B851-7BF02EE79B9B}" type="presOf" srcId="{98A3A740-8F5C-46DF-A312-B5A3ED51F306}" destId="{A19420A5-D536-40E8-90F9-5F777F950011}" srcOrd="0" destOrd="0" presId="urn:microsoft.com/office/officeart/2005/8/layout/venn1"/>
    <dgm:cxn modelId="{943A2FF7-247A-49EE-9678-2E8B8A6ECA34}" type="presOf" srcId="{B1093F5E-7906-44B8-A100-D12DEDBDDF00}" destId="{E83C5C53-A85D-4B54-891E-E628F037A3DF}" srcOrd="1" destOrd="0" presId="urn:microsoft.com/office/officeart/2005/8/layout/venn1"/>
    <dgm:cxn modelId="{30BB3F51-7DEB-4C05-910E-ABF268C488DE}" type="presParOf" srcId="{A19420A5-D536-40E8-90F9-5F777F950011}" destId="{E97AB12B-A34A-4D05-AAD4-CC222FA9AE85}" srcOrd="0" destOrd="0" presId="urn:microsoft.com/office/officeart/2005/8/layout/venn1"/>
    <dgm:cxn modelId="{469B5FDA-C0AC-471B-B6E8-00D9BE43BED2}" type="presParOf" srcId="{A19420A5-D536-40E8-90F9-5F777F950011}" destId="{E83C5C53-A85D-4B54-891E-E628F037A3DF}" srcOrd="1" destOrd="0" presId="urn:microsoft.com/office/officeart/2005/8/layout/venn1"/>
    <dgm:cxn modelId="{D83A1DC0-3D2C-4BF6-B32E-F18E3A45FD28}" type="presParOf" srcId="{A19420A5-D536-40E8-90F9-5F777F950011}" destId="{A59411B0-9081-40B2-B77F-64D99D5738A8}" srcOrd="2" destOrd="0" presId="urn:microsoft.com/office/officeart/2005/8/layout/venn1"/>
    <dgm:cxn modelId="{1E5256C9-3D94-4DD7-B141-8E0DE6C9AB67}" type="presParOf" srcId="{A19420A5-D536-40E8-90F9-5F777F950011}" destId="{C5100322-E595-4FE1-B1FE-8CA3E7F8F719}" srcOrd="3" destOrd="0" presId="urn:microsoft.com/office/officeart/2005/8/layout/venn1"/>
    <dgm:cxn modelId="{7A515914-A87B-48CA-AEA9-2C1A2AFCE3D4}" type="presParOf" srcId="{A19420A5-D536-40E8-90F9-5F777F950011}" destId="{489481CB-ED78-46B0-8167-A61C4B8D18B2}" srcOrd="4" destOrd="0" presId="urn:microsoft.com/office/officeart/2005/8/layout/venn1"/>
    <dgm:cxn modelId="{02DD2CEF-0049-49CE-8DF9-5E09C2181DA2}" type="presParOf" srcId="{A19420A5-D536-40E8-90F9-5F777F950011}" destId="{BEEE6F76-7DC7-4D21-BF00-754FC09BD8C9}" srcOrd="5" destOrd="0" presId="urn:microsoft.com/office/officeart/2005/8/layout/venn1"/>
    <dgm:cxn modelId="{97FDFA2E-1DCD-4512-A953-CE1AE3429D5C}" type="presParOf" srcId="{A19420A5-D536-40E8-90F9-5F777F950011}" destId="{AF389F97-671A-4ED6-98B3-FAB8A9A6853B}" srcOrd="6" destOrd="0" presId="urn:microsoft.com/office/officeart/2005/8/layout/venn1"/>
    <dgm:cxn modelId="{542DDDF3-AC0B-4A86-9601-6AE176CAE5A0}" type="presParOf" srcId="{A19420A5-D536-40E8-90F9-5F777F950011}" destId="{4FE17B59-95DE-400C-8F08-C32BF6B25038}" srcOrd="7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7AB12B-A34A-4D05-AAD4-CC222FA9AE85}">
      <dsp:nvSpPr>
        <dsp:cNvPr id="0" name=""/>
        <dsp:cNvSpPr/>
      </dsp:nvSpPr>
      <dsp:spPr>
        <a:xfrm>
          <a:off x="2997973" y="-38096"/>
          <a:ext cx="1612180" cy="1539294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0" u="none" strike="noStrike" kern="1200" cap="none" normalizeH="0" baseline="0" noProof="0" dirty="0">
              <a:ln/>
              <a:effectLst/>
              <a:latin typeface="Arial" charset="0"/>
            </a:rPr>
            <a:t>Family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0" u="none" strike="noStrike" kern="1200" cap="none" normalizeH="0" baseline="0" noProof="0" dirty="0">
              <a:ln/>
              <a:effectLst/>
              <a:latin typeface="Arial" charset="0"/>
            </a:rPr>
            <a:t>factors</a:t>
          </a:r>
        </a:p>
      </dsp:txBody>
      <dsp:txXfrm>
        <a:off x="3183994" y="169116"/>
        <a:ext cx="1240138" cy="488430"/>
      </dsp:txXfrm>
    </dsp:sp>
    <dsp:sp modelId="{A59411B0-9081-40B2-B77F-64D99D5738A8}">
      <dsp:nvSpPr>
        <dsp:cNvPr id="0" name=""/>
        <dsp:cNvSpPr/>
      </dsp:nvSpPr>
      <dsp:spPr>
        <a:xfrm>
          <a:off x="3637523" y="616338"/>
          <a:ext cx="1694763" cy="1592107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0" u="none" strike="noStrike" kern="1200" cap="none" normalizeH="0" baseline="0" noProof="0" dirty="0">
              <a:ln/>
              <a:effectLst/>
              <a:latin typeface="Arial" charset="0"/>
            </a:rPr>
            <a:t>Peer group effect</a:t>
          </a:r>
        </a:p>
      </dsp:txBody>
      <dsp:txXfrm>
        <a:off x="4550088" y="800043"/>
        <a:ext cx="651832" cy="1224698"/>
      </dsp:txXfrm>
    </dsp:sp>
    <dsp:sp modelId="{489481CB-ED78-46B0-8167-A61C4B8D18B2}">
      <dsp:nvSpPr>
        <dsp:cNvPr id="0" name=""/>
        <dsp:cNvSpPr/>
      </dsp:nvSpPr>
      <dsp:spPr>
        <a:xfrm>
          <a:off x="2921732" y="1188191"/>
          <a:ext cx="1764662" cy="1810087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sz="1800" b="1" i="0" u="none" strike="noStrike" kern="1200" cap="none" normalizeH="0" baseline="0" noProof="0" dirty="0">
              <a:ln/>
              <a:effectLst/>
              <a:latin typeface="Arial" charset="0"/>
            </a:rPr>
            <a:t>School</a:t>
          </a:r>
        </a:p>
      </dsp:txBody>
      <dsp:txXfrm>
        <a:off x="3125347" y="2180258"/>
        <a:ext cx="1357432" cy="574354"/>
      </dsp:txXfrm>
    </dsp:sp>
    <dsp:sp modelId="{AF389F97-671A-4ED6-98B3-FAB8A9A6853B}">
      <dsp:nvSpPr>
        <dsp:cNvPr id="0" name=""/>
        <dsp:cNvSpPr/>
      </dsp:nvSpPr>
      <dsp:spPr>
        <a:xfrm>
          <a:off x="2329753" y="642745"/>
          <a:ext cx="1586935" cy="1539294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is-IS" sz="1600" b="1" i="0" u="none" strike="noStrike" kern="1200" cap="none" normalizeH="0" baseline="0" dirty="0">
            <a:ln>
              <a:noFill/>
            </a:ln>
            <a:solidFill>
              <a:schemeClr val="tx1"/>
            </a:solidFill>
            <a:effectLst/>
            <a:latin typeface="Arial" charset="0"/>
          </a:endParaRPr>
        </a:p>
      </dsp:txBody>
      <dsp:txXfrm>
        <a:off x="2451825" y="820356"/>
        <a:ext cx="610359" cy="11840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6" tIns="46565" rIns="93156" bIns="4656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938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6" tIns="46565" rIns="93156" bIns="46565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06400" y="698500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6" tIns="46565" rIns="93156" bIns="46565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6" tIns="46565" rIns="93156" bIns="46565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6" tIns="46565" rIns="93156" bIns="46565" anchor="b" anchorCtr="0">
            <a:noAutofit/>
          </a:bodyPr>
          <a:lstStyle/>
          <a:p>
            <a:pPr algn="r">
              <a:buSzPts val="1200"/>
            </a:pPr>
            <a:fld id="{00000000-1234-1234-1234-123412341234}" type="slidenum">
              <a:rPr lang="en-US" sz="13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ts val="1200"/>
              </a:pPr>
              <a:t>‹#›</a:t>
            </a:fld>
            <a:endParaRPr lang="en-US"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8500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4" name="Google Shape;114;p1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6" tIns="46565" rIns="93156" bIns="46565" anchor="t" anchorCtr="0">
            <a:noAutofit/>
          </a:bodyPr>
          <a:lstStyle/>
          <a:p>
            <a:pPr marL="0" indent="0">
              <a:buClr>
                <a:schemeClr val="dk1"/>
              </a:buClr>
              <a:buSzPts val="1200"/>
            </a:pPr>
            <a:endParaRPr/>
          </a:p>
        </p:txBody>
      </p:sp>
      <p:sp>
        <p:nvSpPr>
          <p:cNvPr id="115" name="Google Shape;115;p1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6" tIns="46565" rIns="93156" bIns="46565" anchor="b" anchorCtr="0">
            <a:noAutofit/>
          </a:bodyPr>
          <a:lstStyle/>
          <a:p>
            <a:pPr algn="r">
              <a:buSzPts val="1400"/>
            </a:pPr>
            <a:fld id="{00000000-1234-1234-1234-123412341234}" type="slidenum">
              <a:rPr lang="en-US"/>
              <a:pPr algn="r">
                <a:buSzPts val="1400"/>
              </a:pPr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31717">
              <a:buClrTx/>
              <a:defRPr/>
            </a:pPr>
            <a:fld id="{9371CF71-E533-497D-84F6-9B8803931BC7}" type="slidenum">
              <a:rPr lang="en-GB" sz="1300" kern="120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pPr algn="r" defTabSz="931717">
                <a:buClrTx/>
                <a:defRPr/>
              </a:pPr>
              <a:t>3</a:t>
            </a:fld>
            <a:endParaRPr lang="en-GB" sz="130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1447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>
            <a:extLst>
              <a:ext uri="{FF2B5EF4-FFF2-40B4-BE49-F238E27FC236}">
                <a16:creationId xmlns:a16="http://schemas.microsoft.com/office/drawing/2014/main" id="{E8D8A99B-46D7-4AFE-9F62-691B198D89BC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2978204" y="11773289"/>
            <a:ext cx="2278380" cy="619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2" tIns="46586" rIns="93172" bIns="46586" anchor="b"/>
          <a:lstStyle>
            <a:lvl1pPr>
              <a:defRPr sz="1100">
                <a:solidFill>
                  <a:srgbClr val="6673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1100">
                <a:solidFill>
                  <a:srgbClr val="6673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1100">
                <a:solidFill>
                  <a:srgbClr val="6673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1100">
                <a:solidFill>
                  <a:srgbClr val="6673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1100">
                <a:solidFill>
                  <a:srgbClr val="6673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/>
            <a:fld id="{058136B0-6605-455E-A100-529475CB9588}" type="slidenum">
              <a:rPr lang="en-US" altLang="en-US" sz="1300">
                <a:solidFill>
                  <a:schemeClr val="tx1"/>
                </a:solidFill>
              </a:rPr>
              <a:pPr algn="r" eaLnBrk="1" hangingPunct="1"/>
              <a:t>4</a:t>
            </a:fld>
            <a:endParaRPr lang="en-US" altLang="en-US" sz="1300">
              <a:solidFill>
                <a:schemeClr val="tx1"/>
              </a:solidFill>
            </a:endParaRPr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73AA3F9A-0804-4065-9D8B-4593D70F553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1501775" y="930275"/>
            <a:ext cx="8261350" cy="46482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C6B86B47-5EDE-44D6-B4C1-8FE950230C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25780" y="5887720"/>
            <a:ext cx="4206240" cy="557784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373410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we prevent people from falling in the water ……. They won’t go over the waterfall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E8D8F7-FD54-3945-A986-040D32737B9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07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8500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0" name="Google Shape;270;p59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6" tIns="46565" rIns="93156" bIns="46565" anchor="t" anchorCtr="0">
            <a:noAutofit/>
          </a:bodyPr>
          <a:lstStyle/>
          <a:p>
            <a:pPr marL="0" indent="0"/>
            <a:endParaRPr sz="1600" dirty="0"/>
          </a:p>
        </p:txBody>
      </p:sp>
      <p:sp>
        <p:nvSpPr>
          <p:cNvPr id="271" name="Google Shape;271;p59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6" tIns="46565" rIns="93156" bIns="46565" anchor="b" anchorCtr="0">
            <a:noAutofit/>
          </a:bodyPr>
          <a:lstStyle/>
          <a:p>
            <a:pPr algn="r">
              <a:buSzPts val="1400"/>
            </a:pPr>
            <a:fld id="{00000000-1234-1234-1234-123412341234}" type="slidenum">
              <a:rPr lang="en-US"/>
              <a:pPr algn="r">
                <a:buSzPts val="1400"/>
              </a:pPr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277178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8500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1" name="Google Shape;281;p60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6" tIns="46565" rIns="93156" bIns="46565" anchor="t" anchorCtr="0">
            <a:noAutofit/>
          </a:bodyPr>
          <a:lstStyle/>
          <a:p>
            <a:pPr marL="0" indent="0"/>
            <a:endParaRPr sz="1600"/>
          </a:p>
        </p:txBody>
      </p:sp>
      <p:sp>
        <p:nvSpPr>
          <p:cNvPr id="282" name="Google Shape;282;p60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6" tIns="46565" rIns="93156" bIns="46565" anchor="b" anchorCtr="0">
            <a:noAutofit/>
          </a:bodyPr>
          <a:lstStyle/>
          <a:p>
            <a:pPr algn="r">
              <a:buSzPts val="1400"/>
            </a:pPr>
            <a:fld id="{00000000-1234-1234-1234-123412341234}" type="slidenum">
              <a:rPr lang="en-US"/>
              <a:pPr algn="r">
                <a:buSzPts val="1400"/>
              </a:pPr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95158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17d319f63f6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512888" y="944563"/>
            <a:ext cx="8401051" cy="47259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17d319f63f6_0_29:notes"/>
          <p:cNvSpPr txBox="1">
            <a:spLocks noGrp="1"/>
          </p:cNvSpPr>
          <p:nvPr>
            <p:ph type="body" idx="1"/>
          </p:nvPr>
        </p:nvSpPr>
        <p:spPr>
          <a:xfrm>
            <a:off x="537464" y="5985849"/>
            <a:ext cx="4299712" cy="5670804"/>
          </a:xfrm>
          <a:prstGeom prst="rect">
            <a:avLst/>
          </a:prstGeom>
        </p:spPr>
        <p:txBody>
          <a:bodyPr spcFirstLastPara="1" wrap="square" lIns="94927" tIns="94927" rIns="94927" bIns="94927" anchor="t" anchorCtr="0">
            <a:noAutofit/>
          </a:bodyPr>
          <a:lstStyle/>
          <a:p>
            <a:pPr marL="0" indent="0"/>
            <a:r>
              <a:rPr lang="en-US" dirty="0"/>
              <a:t>We have consulted with over 300 </a:t>
            </a:r>
            <a:r>
              <a:rPr lang="en-US" baseline="0" dirty="0"/>
              <a:t>youth in Lanark County since October. Ranging in age from 10-18. </a:t>
            </a:r>
          </a:p>
          <a:p>
            <a:pPr marL="0" indent="0"/>
            <a:r>
              <a:rPr lang="en-US" baseline="0" dirty="0"/>
              <a:t>Community: 100</a:t>
            </a:r>
          </a:p>
          <a:p>
            <a:pPr marL="0" indent="0"/>
            <a:r>
              <a:rPr lang="en-US" baseline="0" dirty="0"/>
              <a:t>Schools: 200+</a:t>
            </a: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8500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9" name="Google Shape;459;p38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6" tIns="46565" rIns="93156" bIns="46565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460" name="Google Shape;460;p38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6" tIns="46565" rIns="93156" bIns="46565" anchor="b" anchorCtr="0">
            <a:noAutofit/>
          </a:bodyPr>
          <a:lstStyle/>
          <a:p>
            <a:pPr algn="r">
              <a:buSzPts val="1400"/>
            </a:pPr>
            <a:fld id="{00000000-1234-1234-1234-123412341234}" type="slidenum">
              <a:rPr lang="en-US"/>
              <a:pPr algn="r">
                <a:buSzPts val="1400"/>
              </a:pPr>
              <a:t>14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29666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ags" Target="../tags/tag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1"/>
          <p:cNvSpPr txBox="1">
            <a:spLocks noGrp="1"/>
          </p:cNvSpPr>
          <p:nvPr>
            <p:ph type="body" idx="1"/>
          </p:nvPr>
        </p:nvSpPr>
        <p:spPr>
          <a:xfrm>
            <a:off x="592666" y="1110074"/>
            <a:ext cx="8094133" cy="3305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5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5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5" name="Google Shape;15;p41"/>
          <p:cNvSpPr txBox="1">
            <a:spLocks noGrp="1"/>
          </p:cNvSpPr>
          <p:nvPr>
            <p:ph type="sldNum" idx="12"/>
          </p:nvPr>
        </p:nvSpPr>
        <p:spPr>
          <a:xfrm>
            <a:off x="6553200" y="4640612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0BA1E-E709-41C7-86F2-C2B273DE4CA0}" type="datetimeFigureOut">
              <a:rPr lang="en-CA" smtClean="0"/>
              <a:t>2024-01-11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48B07-6120-405A-8984-02D20ACCE8A3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67336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36480CF-BBDE-91EA-73D0-CA424D7C863C}"/>
              </a:ext>
            </a:extLst>
          </p:cNvPr>
          <p:cNvSpPr/>
          <p:nvPr userDrawn="1"/>
        </p:nvSpPr>
        <p:spPr>
          <a:xfrm>
            <a:off x="0" y="0"/>
            <a:ext cx="7909560" cy="4652010"/>
          </a:xfrm>
          <a:prstGeom prst="rect">
            <a:avLst/>
          </a:prstGeom>
          <a:solidFill>
            <a:srgbClr val="6B5A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0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D67100-2D45-4D5B-BA87-8C831837D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885" y="2760345"/>
            <a:ext cx="7125653" cy="661511"/>
          </a:xfrm>
        </p:spPr>
        <p:txBody>
          <a:bodyPr anchor="t" anchorCtr="0">
            <a:normAutofit/>
          </a:bodyPr>
          <a:lstStyle>
            <a:lvl1pPr>
              <a:defRPr sz="285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s-MX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921DF2-83ED-4F4B-8670-C5F989739C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7" y="3442098"/>
            <a:ext cx="7085648" cy="1125140"/>
          </a:xfrm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6112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32313-B827-E94D-AC26-204CDA8BF1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A641FE-2911-4ACC-51A7-F9A2ACAFA0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DF389F-46A8-5A88-DE30-2B081E28D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17F3-26E9-BC47-B869-14BE19025D6A}" type="datetimeFigureOut">
              <a:rPr lang="en-US" smtClean="0"/>
              <a:t>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B17F6E-B5F5-8A4F-A474-CE6894FBA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2C68B-6D58-245A-AF59-AB10E76DC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542-7BA5-3D41-886B-B4B71199AB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711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C294D-6FC9-DAFF-8463-208F0958B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F49D6B-8821-2E43-350A-A6137B953F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68014-B766-5D26-A532-57EFD13CF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17F3-26E9-BC47-B869-14BE19025D6A}" type="datetimeFigureOut">
              <a:rPr lang="en-US" smtClean="0"/>
              <a:t>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767EFE-97BB-2E4E-6DF2-D5E54F2EE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533F20-A590-2233-A253-71A7BB83E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542-7BA5-3D41-886B-B4B71199AB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743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50276-113B-C06C-AE42-6B685C42A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1FE51F-D5D9-640E-3EAD-95DD1A46C7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2BDC51-79BA-074E-DA1E-C1B96EFF1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17F3-26E9-BC47-B869-14BE19025D6A}" type="datetimeFigureOut">
              <a:rPr lang="en-US" smtClean="0"/>
              <a:t>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15BC8-5695-01E0-8AE2-2EB5C9D9D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D8F202-F2BA-BF52-44DE-B7EC51DBC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542-7BA5-3D41-886B-B4B71199AB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059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F1A17-7CD5-8C85-AED1-E9163744F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D0106-B148-9EAE-B2C4-7AF6AB34A6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4DA018-A292-6EB0-5830-F380BE1AC9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39D060-5541-D539-9E96-2FD8A83B6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46688C-1C2B-7B0A-C097-7041DBD12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34DC6C-1C49-F7F3-C046-6C51527FA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362019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D79EB8-924A-F248-973F-74E6A6A2F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D7BF87-0012-0CF0-CD68-B3864314DD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9E5070-767C-75A4-A899-55454F3B48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729AB7-29E9-6A0A-EFF5-C149619067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AFDE08-E7B7-78CC-7968-4EEED2A9DE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70AA32-295A-AD1B-3130-A4DA7F823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2F7033-4BA2-2E09-7DC0-85F471143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FA7756-9B74-AFBD-9975-98D622561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114942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5C1B0-36DB-B798-2770-892547854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A3E847-83ED-D695-EE0F-0C9B94A8B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CF2DFD-AAFA-1FCB-897B-3C08419F2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BC0789-3078-EE96-FD38-A3E7505BE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578465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3D40E0-02A1-B2FB-83F6-E19AB23DB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970A67-E2C6-C328-D375-04B892800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B86974-DEF1-90C0-47AE-CDB1464DD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1093132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003DE-70EC-69B1-ED1F-B7FB8E8BB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7C9804-7502-6758-C105-3740E02B9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E08E2A-88E8-4687-5A5F-6CE63768C2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E4DC88-A661-1C43-8324-B05DCBA62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070A67-9E57-AECE-ED99-CC34F4E52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080073-8A97-119D-0CE2-D484DB1B1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89696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1F3A0-169B-EA75-29ED-DA3EE5DE1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3A1F83-71D0-C19C-B64C-06BF6A5DAE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9223CD-48D9-F8DD-A63C-E9F08C4315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7EEF4A-AE44-D837-5535-44BB03191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54B7CF-5A58-A822-5BB9-C353B241A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0FE6B9-703D-4517-1455-32FF53CD0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18705371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5F061-7846-F5DE-3D94-02FFC6742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C67011-A72B-6FE9-A755-3FEFE24FFE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6AC070-EEDB-E057-57FF-DCD4AC72D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14A-4105-C73F-8C0B-2A8C8C943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DC6EAC-519D-385F-0E09-59B58DA47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5504106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B4811E-C36C-FC78-800D-767D01D162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300E9A-F8A0-5A80-C51D-5909289C57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61792-56A2-407D-BFBB-3835EADE3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B71953-C3D8-1E89-A6E0-42C8C099E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9174A3-4820-2E19-7B5E-D92688595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834892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ill /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122830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06742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omt sniðmá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F06B8-C681-4F4F-BAD3-7E0F42941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314749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666" y="1110074"/>
            <a:ext cx="8094133" cy="3305808"/>
          </a:xfrm>
          <a:prstGeom prst="rect">
            <a:avLst/>
          </a:prstGeom>
        </p:spPr>
        <p:txBody>
          <a:bodyPr/>
          <a:lstStyle>
            <a:lvl1pPr>
              <a:lnSpc>
                <a:spcPct val="50000"/>
              </a:lnSpc>
              <a:defRPr sz="2400" b="1" i="0">
                <a:latin typeface="Calibri"/>
                <a:cs typeface="Calibri"/>
              </a:defRPr>
            </a:lvl1pPr>
            <a:lvl2pPr>
              <a:lnSpc>
                <a:spcPct val="50000"/>
              </a:lnSpc>
              <a:defRPr sz="1600" b="1" i="0">
                <a:latin typeface="Calibri"/>
                <a:cs typeface="Calibri"/>
              </a:defRPr>
            </a:lvl2pPr>
            <a:lvl3pPr>
              <a:defRPr sz="1600" b="1" i="0">
                <a:latin typeface="Calibri"/>
                <a:cs typeface="Calibri"/>
              </a:defRPr>
            </a:lvl3pPr>
            <a:lvl4pPr>
              <a:defRPr sz="1600" b="1" i="0">
                <a:latin typeface="Calibri"/>
                <a:cs typeface="Calibri"/>
              </a:defRPr>
            </a:lvl4pPr>
            <a:lvl5pPr>
              <a:defRPr sz="1600" b="1" i="0">
                <a:latin typeface="Calibri"/>
                <a:cs typeface="Calibri"/>
              </a:defRPr>
            </a:lvl5pPr>
          </a:lstStyle>
          <a:p>
            <a:pPr lvl="0"/>
            <a:r>
              <a:rPr lang="en-CA" dirty="0"/>
              <a:t>Click to edit Master text styles</a:t>
            </a:r>
          </a:p>
          <a:p>
            <a:pPr lvl="0"/>
            <a:endParaRPr lang="en-CA" dirty="0"/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  <a:p>
            <a:pPr lvl="4"/>
            <a:r>
              <a:rPr lang="en-CA" dirty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C7978-407B-8B43-9CEA-1763371ED3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2520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32313-B827-E94D-AC26-204CDA8BF1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A641FE-2911-4ACC-51A7-F9A2ACAFA0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DF389F-46A8-5A88-DE30-2B081E28D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17F3-26E9-BC47-B869-14BE19025D6A}" type="datetimeFigureOut">
              <a:rPr lang="en-US" smtClean="0"/>
              <a:t>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B17F6E-B5F5-8A4F-A474-CE6894FBA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2C68B-6D58-245A-AF59-AB10E76DC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542-7BA5-3D41-886B-B4B71199AB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1340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C294D-6FC9-DAFF-8463-208F0958B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F49D6B-8821-2E43-350A-A6137B953F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68014-B766-5D26-A532-57EFD13CF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17F3-26E9-BC47-B869-14BE19025D6A}" type="datetimeFigureOut">
              <a:rPr lang="en-US" smtClean="0"/>
              <a:t>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767EFE-97BB-2E4E-6DF2-D5E54F2EE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533F20-A590-2233-A253-71A7BB83E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542-7BA5-3D41-886B-B4B71199AB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9129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50276-113B-C06C-AE42-6B685C42A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1FE51F-D5D9-640E-3EAD-95DD1A46C7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2BDC51-79BA-074E-DA1E-C1B96EFF1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917F3-26E9-BC47-B869-14BE19025D6A}" type="datetimeFigureOut">
              <a:rPr lang="en-US" smtClean="0"/>
              <a:t>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15BC8-5695-01E0-8AE2-2EB5C9D9D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D8F202-F2BA-BF52-44DE-B7EC51DBC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542-7BA5-3D41-886B-B4B71199AB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7496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F1A17-7CD5-8C85-AED1-E9163744F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D0106-B148-9EAE-B2C4-7AF6AB34A6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4DA018-A292-6EB0-5830-F380BE1AC9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39D060-5541-D539-9E96-2FD8A83B6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46688C-1C2B-7B0A-C097-7041DBD12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34DC6C-1C49-F7F3-C046-6C51527FA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19095119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D79EB8-924A-F248-973F-74E6A6A2F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D7BF87-0012-0CF0-CD68-B3864314DD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9E5070-767C-75A4-A899-55454F3B48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729AB7-29E9-6A0A-EFF5-C149619067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AFDE08-E7B7-78CC-7968-4EEED2A9DE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70AA32-295A-AD1B-3130-A4DA7F823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2F7033-4BA2-2E09-7DC0-85F471143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FA7756-9B74-AFBD-9975-98D622561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9818703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5C1B0-36DB-B798-2770-892547854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A3E847-83ED-D695-EE0F-0C9B94A8B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CF2DFD-AAFA-1FCB-897B-3C08419F2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BC0789-3078-EE96-FD38-A3E7505BE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8546812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3D40E0-02A1-B2FB-83F6-E19AB23DB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970A67-E2C6-C328-D375-04B892800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B86974-DEF1-90C0-47AE-CDB1464DD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9615511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003DE-70EC-69B1-ED1F-B7FB8E8BB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7C9804-7502-6758-C105-3740E02B9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E08E2A-88E8-4687-5A5F-6CE63768C2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E4DC88-A661-1C43-8324-B05DCBA62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070A67-9E57-AECE-ED99-CC34F4E52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080073-8A97-119D-0CE2-D484DB1B1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12284366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1F3A0-169B-EA75-29ED-DA3EE5DE1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3A1F83-71D0-C19C-B64C-06BF6A5DAE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9223CD-48D9-F8DD-A63C-E9F08C4315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7EEF4A-AE44-D837-5535-44BB03191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54B7CF-5A58-A822-5BB9-C353B241A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0FE6B9-703D-4517-1455-32FF53CD0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246434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5F061-7846-F5DE-3D94-02FFC6742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C67011-A72B-6FE9-A755-3FEFE24FFE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6AC070-EEDB-E057-57FF-DCD4AC72DF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14A-4105-C73F-8C0B-2A8C8C943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DC6EAC-519D-385F-0E09-59B58DA47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7820767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B4811E-C36C-FC78-800D-767D01D162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300E9A-F8A0-5A80-C51D-5909289C57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61792-56A2-407D-BFBB-3835EADE3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B71953-C3D8-1E89-A6E0-42C8C099E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9174A3-4820-2E19-7B5E-D92688595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2145295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ill /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514862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0636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omt sniðmá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F06B8-C681-4F4F-BAD3-7E0F42941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52534876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666" y="1110074"/>
            <a:ext cx="8094133" cy="3305808"/>
          </a:xfrm>
          <a:prstGeom prst="rect">
            <a:avLst/>
          </a:prstGeom>
        </p:spPr>
        <p:txBody>
          <a:bodyPr/>
          <a:lstStyle>
            <a:lvl1pPr>
              <a:lnSpc>
                <a:spcPct val="50000"/>
              </a:lnSpc>
              <a:defRPr sz="2400" b="1" i="0">
                <a:latin typeface="Calibri"/>
                <a:cs typeface="Calibri"/>
              </a:defRPr>
            </a:lvl1pPr>
            <a:lvl2pPr>
              <a:lnSpc>
                <a:spcPct val="50000"/>
              </a:lnSpc>
              <a:defRPr sz="1600" b="1" i="0">
                <a:latin typeface="Calibri"/>
                <a:cs typeface="Calibri"/>
              </a:defRPr>
            </a:lvl2pPr>
            <a:lvl3pPr>
              <a:defRPr sz="1600" b="1" i="0">
                <a:latin typeface="Calibri"/>
                <a:cs typeface="Calibri"/>
              </a:defRPr>
            </a:lvl3pPr>
            <a:lvl4pPr>
              <a:defRPr sz="1600" b="1" i="0">
                <a:latin typeface="Calibri"/>
                <a:cs typeface="Calibri"/>
              </a:defRPr>
            </a:lvl4pPr>
            <a:lvl5pPr>
              <a:defRPr sz="1600" b="1" i="0">
                <a:latin typeface="Calibri"/>
                <a:cs typeface="Calibri"/>
              </a:defRPr>
            </a:lvl5pPr>
          </a:lstStyle>
          <a:p>
            <a:pPr lvl="0"/>
            <a:r>
              <a:rPr lang="en-CA" dirty="0"/>
              <a:t>Click to edit Master text styles</a:t>
            </a:r>
          </a:p>
          <a:p>
            <a:pPr lvl="0"/>
            <a:endParaRPr lang="en-CA" dirty="0"/>
          </a:p>
          <a:p>
            <a:pPr lvl="1"/>
            <a:r>
              <a:rPr lang="en-CA" dirty="0"/>
              <a:t>Second level</a:t>
            </a:r>
          </a:p>
          <a:p>
            <a:pPr lvl="2"/>
            <a:r>
              <a:rPr lang="en-CA" dirty="0"/>
              <a:t>Third level</a:t>
            </a:r>
          </a:p>
          <a:p>
            <a:pPr lvl="3"/>
            <a:r>
              <a:rPr lang="en-CA" dirty="0"/>
              <a:t>Fourth level</a:t>
            </a:r>
          </a:p>
          <a:p>
            <a:pPr lvl="4"/>
            <a:r>
              <a:rPr lang="en-CA" dirty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C7978-407B-8B43-9CEA-1763371ED3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32797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077736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1_Title Slid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1707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6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3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725070" y="403576"/>
            <a:ext cx="978044" cy="77002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39"/>
          <p:cNvSpPr txBox="1">
            <a:spLocks noGrp="1"/>
          </p:cNvSpPr>
          <p:nvPr>
            <p:ph type="sldNum" idx="12"/>
          </p:nvPr>
        </p:nvSpPr>
        <p:spPr>
          <a:xfrm>
            <a:off x="6553200" y="4640612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#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7" r:id="rId3"/>
    <p:sldLayoutId id="2147483668" r:id="rId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10;p39">
            <a:extLst>
              <a:ext uri="{FF2B5EF4-FFF2-40B4-BE49-F238E27FC236}">
                <a16:creationId xmlns:a16="http://schemas.microsoft.com/office/drawing/2014/main" id="{3FEA645B-34D0-6E4E-2B3A-E3D5A7F71639}"/>
              </a:ext>
            </a:extLst>
          </p:cNvPr>
          <p:cNvPicPr preferRelativeResize="0"/>
          <p:nvPr userDrawn="1"/>
        </p:nvPicPr>
        <p:blipFill rotWithShape="1">
          <a:blip r:embed="rId17">
            <a:alphaModFix/>
          </a:blip>
          <a:srcRect/>
          <a:stretch/>
        </p:blipFill>
        <p:spPr>
          <a:xfrm>
            <a:off x="7978188" y="273844"/>
            <a:ext cx="978044" cy="77002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04CD99-D336-D9A5-44E4-F0A8A2D2D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731246-2970-8D8D-6252-6ED6A3EECA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73B10-5D07-36C1-1F5D-BDECED1651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58037-BA38-D8DD-074F-9C2242D855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s-I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8A55DD-7F55-9B51-C27C-76DF40D364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847612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5" r:id="rId15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10;p39">
            <a:extLst>
              <a:ext uri="{FF2B5EF4-FFF2-40B4-BE49-F238E27FC236}">
                <a16:creationId xmlns:a16="http://schemas.microsoft.com/office/drawing/2014/main" id="{3FEA645B-34D0-6E4E-2B3A-E3D5A7F71639}"/>
              </a:ext>
            </a:extLst>
          </p:cNvPr>
          <p:cNvPicPr preferRelativeResize="0"/>
          <p:nvPr userDrawn="1"/>
        </p:nvPicPr>
        <p:blipFill rotWithShape="1">
          <a:blip r:embed="rId19">
            <a:alphaModFix/>
          </a:blip>
          <a:srcRect/>
          <a:stretch/>
        </p:blipFill>
        <p:spPr>
          <a:xfrm>
            <a:off x="7978188" y="273844"/>
            <a:ext cx="978044" cy="77002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04CD99-D336-D9A5-44E4-F0A8A2D2D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731246-2970-8D8D-6252-6ED6A3EECA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73B10-5D07-36C1-1F5D-BDECED1651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CC4A7-3DE3-4580-955F-BE625E5ADAD4}" type="datetimeFigureOut">
              <a:rPr lang="is-IS" smtClean="0"/>
              <a:t>11.1.2024</a:t>
            </a:fld>
            <a:endParaRPr lang="is-I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58037-BA38-D8DD-074F-9C2242D855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s-I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8A55DD-7F55-9B51-C27C-76DF40D364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91795-F356-49EB-8331-E1B46C2AF2AC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1257232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youtu.be/Zl3y77qAxb4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6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nada.ca/en/public-health/services/publications/healthy-living/guide-support-community-based-interventions-prevent-substance-related-harms-youth.html#s3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planetyouthlanark.ca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"/>
          <p:cNvSpPr/>
          <p:nvPr/>
        </p:nvSpPr>
        <p:spPr>
          <a:xfrm>
            <a:off x="0" y="-20538"/>
            <a:ext cx="9144000" cy="197556"/>
          </a:xfrm>
          <a:prstGeom prst="rect">
            <a:avLst/>
          </a:prstGeom>
          <a:solidFill>
            <a:srgbClr val="569C3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8" name="Google Shape;118;p1"/>
          <p:cNvSpPr/>
          <p:nvPr/>
        </p:nvSpPr>
        <p:spPr>
          <a:xfrm>
            <a:off x="0" y="4957421"/>
            <a:ext cx="9144000" cy="197556"/>
          </a:xfrm>
          <a:prstGeom prst="rect">
            <a:avLst/>
          </a:prstGeom>
          <a:solidFill>
            <a:srgbClr val="569C3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0" name="Google Shape;120;p1"/>
          <p:cNvSpPr/>
          <p:nvPr/>
        </p:nvSpPr>
        <p:spPr>
          <a:xfrm>
            <a:off x="7602279" y="318977"/>
            <a:ext cx="1318437" cy="98882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21" name="Google Shape;121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46210" y="1103925"/>
            <a:ext cx="2519078" cy="19263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95554" y="410928"/>
            <a:ext cx="2395538" cy="20907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8424" y="532946"/>
            <a:ext cx="2523995" cy="198715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2D1ADF1-7189-BC35-DD46-CFF2A0C35F1B}"/>
              </a:ext>
            </a:extLst>
          </p:cNvPr>
          <p:cNvSpPr txBox="1"/>
          <p:nvPr/>
        </p:nvSpPr>
        <p:spPr>
          <a:xfrm>
            <a:off x="932099" y="3139235"/>
            <a:ext cx="688454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0" dirty="0"/>
              <a:t>Presented by:</a:t>
            </a:r>
          </a:p>
          <a:p>
            <a:pPr algn="ctr"/>
            <a:r>
              <a:rPr lang="en-US" sz="1800" b="0" dirty="0"/>
              <a:t> David Somppi, Steering Committee </a:t>
            </a:r>
            <a:r>
              <a:rPr lang="en-US" sz="1800" dirty="0"/>
              <a:t>Chair</a:t>
            </a:r>
            <a:r>
              <a:rPr lang="en-US" sz="1800" b="0" dirty="0"/>
              <a:t> </a:t>
            </a:r>
          </a:p>
          <a:p>
            <a:pPr algn="ctr"/>
            <a:r>
              <a:rPr lang="en-CA" sz="1800" dirty="0"/>
              <a:t>Jan 2024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2891F4A-4391-25A8-3E64-6ED002A436DF}"/>
              </a:ext>
            </a:extLst>
          </p:cNvPr>
          <p:cNvSpPr/>
          <p:nvPr/>
        </p:nvSpPr>
        <p:spPr>
          <a:xfrm>
            <a:off x="408184" y="817272"/>
            <a:ext cx="3633765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chemeClr val="bg1"/>
                </a:solidFill>
              </a:rPr>
              <a:t>Planet Youth (PY) is a population-wide primary prevention process designed to have a long-term impact in communities by reducing youth substance use. </a:t>
            </a:r>
          </a:p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500" dirty="0">
              <a:solidFill>
                <a:schemeClr val="bg1"/>
              </a:solidFill>
            </a:endParaRPr>
          </a:p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chemeClr val="bg1"/>
                </a:solidFill>
              </a:rPr>
              <a:t>Instead of discussing the facts and faults of alcohol, tobacco, and other drug use with adolescents, Planet Youth treats society as “the patient.”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US" sz="1050" dirty="0"/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US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4D2333-9B82-9CC6-AEA6-1BD2C2A291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35" r="45492" b="5502"/>
          <a:stretch/>
        </p:blipFill>
        <p:spPr>
          <a:xfrm>
            <a:off x="4572000" y="1200348"/>
            <a:ext cx="2830485" cy="2742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2801D68-659C-2615-6BF5-DA37C83DA219}"/>
              </a:ext>
            </a:extLst>
          </p:cNvPr>
          <p:cNvSpPr txBox="1">
            <a:spLocks/>
          </p:cNvSpPr>
          <p:nvPr/>
        </p:nvSpPr>
        <p:spPr>
          <a:xfrm>
            <a:off x="408184" y="82665"/>
            <a:ext cx="3890588" cy="592660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Oxygen" panose="02000503000000000000" pitchFamily="2" charset="0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/>
              <a:t>WHAT IS PLANET YOUTH</a:t>
            </a:r>
            <a:endParaRPr lang="is-IS" sz="2400" dirty="0"/>
          </a:p>
        </p:txBody>
      </p:sp>
    </p:spTree>
    <p:extLst>
      <p:ext uri="{BB962C8B-B14F-4D97-AF65-F5344CB8AC3E}">
        <p14:creationId xmlns:p14="http://schemas.microsoft.com/office/powerpoint/2010/main" val="3478979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301" y="107629"/>
            <a:ext cx="7543800" cy="1088068"/>
          </a:xfrm>
        </p:spPr>
        <p:txBody>
          <a:bodyPr>
            <a:normAutofit/>
          </a:bodyPr>
          <a:lstStyle/>
          <a:p>
            <a:r>
              <a:rPr lang="en-GB" sz="3000" b="1" dirty="0"/>
              <a:t>The Proven Icelandic prevention model  </a:t>
            </a:r>
            <a:endParaRPr lang="en-GB" sz="3000" dirty="0">
              <a:latin typeface="+mn-lt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" y="1317735"/>
          <a:ext cx="7662041" cy="29601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324649" y="2603914"/>
            <a:ext cx="1540440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685800">
              <a:buClrTx/>
              <a:defRPr/>
            </a:pPr>
            <a:r>
              <a:rPr lang="en-GB" sz="1350" b="1" kern="1200" dirty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Extracurricular</a:t>
            </a:r>
          </a:p>
          <a:p>
            <a:pPr algn="ctr" defTabSz="685800">
              <a:buClrTx/>
              <a:defRPr/>
            </a:pPr>
            <a:r>
              <a:rPr lang="en-GB" sz="1350" b="1" kern="1200" dirty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activities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886263" y="1015976"/>
            <a:ext cx="355148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685800">
              <a:buClrTx/>
              <a:defRPr/>
            </a:pPr>
            <a:r>
              <a:rPr lang="en-US" sz="1350" kern="1200" dirty="0">
                <a:solidFill>
                  <a:prstClr val="black"/>
                </a:solidFill>
                <a:latin typeface="Oxygen"/>
                <a:ea typeface="+mn-ea"/>
                <a:cs typeface="+mn-cs"/>
              </a:rPr>
              <a:t>	Time spent with parents </a:t>
            </a:r>
          </a:p>
          <a:p>
            <a:pPr defTabSz="685800">
              <a:buClrTx/>
              <a:defRPr/>
            </a:pPr>
            <a:r>
              <a:rPr lang="en-US" sz="1350" kern="1200" dirty="0">
                <a:solidFill>
                  <a:prstClr val="black"/>
                </a:solidFill>
                <a:latin typeface="Oxygen"/>
                <a:ea typeface="+mn-ea"/>
                <a:cs typeface="+mn-cs"/>
              </a:rPr>
              <a:t>	Support</a:t>
            </a:r>
          </a:p>
          <a:p>
            <a:pPr defTabSz="685800">
              <a:buClrTx/>
              <a:defRPr/>
            </a:pPr>
            <a:r>
              <a:rPr lang="en-US" sz="1350" kern="1200" dirty="0">
                <a:solidFill>
                  <a:prstClr val="black"/>
                </a:solidFill>
                <a:latin typeface="Oxygen"/>
                <a:ea typeface="+mn-ea"/>
                <a:cs typeface="+mn-cs"/>
              </a:rPr>
              <a:t>	Monitoring</a:t>
            </a:r>
          </a:p>
          <a:p>
            <a:pPr defTabSz="685800">
              <a:buClrTx/>
              <a:defRPr/>
            </a:pPr>
            <a:r>
              <a:rPr lang="en-US" sz="1350" kern="1200" dirty="0">
                <a:solidFill>
                  <a:prstClr val="black"/>
                </a:solidFill>
                <a:latin typeface="Oxygen"/>
                <a:ea typeface="+mn-ea"/>
                <a:cs typeface="+mn-cs"/>
              </a:rPr>
              <a:t>	Control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440607" y="2234890"/>
            <a:ext cx="3036446" cy="1131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685800">
              <a:buClrTx/>
              <a:defRPr/>
            </a:pPr>
            <a:r>
              <a:rPr lang="is-IS" sz="1350" kern="1200" dirty="0">
                <a:solidFill>
                  <a:prstClr val="black"/>
                </a:solidFill>
                <a:latin typeface="Oxygen"/>
                <a:ea typeface="+mn-ea"/>
                <a:cs typeface="+mn-cs"/>
              </a:rPr>
              <a:t>Positive and negative effects.</a:t>
            </a:r>
          </a:p>
          <a:p>
            <a:pPr defTabSz="685800">
              <a:buClrTx/>
              <a:defRPr/>
            </a:pPr>
            <a:r>
              <a:rPr lang="is-IS" sz="1350" kern="1200" dirty="0">
                <a:solidFill>
                  <a:prstClr val="black"/>
                </a:solidFill>
                <a:latin typeface="Oxygen"/>
                <a:ea typeface="+mn-ea"/>
                <a:cs typeface="+mn-cs"/>
              </a:rPr>
              <a:t>How we as parents approach the peer group</a:t>
            </a:r>
          </a:p>
          <a:p>
            <a:pPr defTabSz="685800">
              <a:buClrTx/>
              <a:defRPr/>
            </a:pPr>
            <a:r>
              <a:rPr lang="is-IS" sz="1350" kern="1200" dirty="0">
                <a:solidFill>
                  <a:prstClr val="black"/>
                </a:solidFill>
                <a:latin typeface="Oxygen"/>
                <a:ea typeface="+mn-ea"/>
                <a:cs typeface="+mn-cs"/>
              </a:rPr>
              <a:t>Staying outside late</a:t>
            </a:r>
          </a:p>
          <a:p>
            <a:pPr defTabSz="685800">
              <a:buClrTx/>
              <a:defRPr/>
            </a:pPr>
            <a:r>
              <a:rPr lang="is-IS" sz="1350" kern="1200" dirty="0">
                <a:solidFill>
                  <a:prstClr val="black"/>
                </a:solidFill>
                <a:latin typeface="Oxygen"/>
                <a:ea typeface="+mn-ea"/>
                <a:cs typeface="+mn-cs"/>
              </a:rPr>
              <a:t>Hanging out in malls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590097" y="3975378"/>
            <a:ext cx="1660922" cy="715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>
              <a:buClrTx/>
              <a:defRPr/>
            </a:pPr>
            <a:r>
              <a:rPr lang="is-IS" sz="1350" kern="1200" dirty="0">
                <a:solidFill>
                  <a:prstClr val="black"/>
                </a:solidFill>
                <a:latin typeface="Oxygen"/>
                <a:ea typeface="+mn-ea"/>
                <a:cs typeface="+mn-cs"/>
              </a:rPr>
              <a:t>Inside and outside of school, at home, bullying e.t.c. 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52437" y="2096766"/>
            <a:ext cx="1837135" cy="715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685800">
              <a:buClrTx/>
              <a:defRPr/>
            </a:pPr>
            <a:r>
              <a:rPr lang="is-IS" sz="1350" kern="1200" dirty="0">
                <a:solidFill>
                  <a:prstClr val="black"/>
                </a:solidFill>
                <a:latin typeface="Oxygen"/>
                <a:ea typeface="+mn-ea"/>
                <a:cs typeface="+mn-cs"/>
              </a:rPr>
              <a:t>Organized activities</a:t>
            </a:r>
          </a:p>
          <a:p>
            <a:pPr algn="ctr" defTabSz="685800">
              <a:buClrTx/>
              <a:defRPr/>
            </a:pPr>
            <a:r>
              <a:rPr lang="is-IS" sz="1350" kern="1200" dirty="0">
                <a:solidFill>
                  <a:prstClr val="black"/>
                </a:solidFill>
                <a:latin typeface="Oxygen"/>
                <a:ea typeface="+mn-ea"/>
                <a:cs typeface="+mn-cs"/>
              </a:rPr>
              <a:t>vs. </a:t>
            </a:r>
          </a:p>
          <a:p>
            <a:pPr algn="ctr" defTabSz="685800">
              <a:buClrTx/>
              <a:defRPr/>
            </a:pPr>
            <a:r>
              <a:rPr lang="is-IS" sz="1350" kern="1200" dirty="0">
                <a:solidFill>
                  <a:prstClr val="black"/>
                </a:solidFill>
                <a:latin typeface="Oxygen"/>
                <a:ea typeface="+mn-ea"/>
                <a:cs typeface="+mn-cs"/>
              </a:rPr>
              <a:t>unorganized</a:t>
            </a:r>
          </a:p>
        </p:txBody>
      </p:sp>
      <p:sp>
        <p:nvSpPr>
          <p:cNvPr id="11" name="Text Box 13">
            <a:extLst>
              <a:ext uri="{FF2B5EF4-FFF2-40B4-BE49-F238E27FC236}">
                <a16:creationId xmlns:a16="http://schemas.microsoft.com/office/drawing/2014/main" id="{A9E643CC-255C-49BC-8C6E-E757A268A6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00572" y="2235136"/>
            <a:ext cx="144184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defTabSz="685800" eaLnBrk="1" hangingPunct="1">
              <a:spcBef>
                <a:spcPts val="0"/>
              </a:spcBef>
              <a:buClrTx/>
              <a:buNone/>
              <a:defRPr/>
            </a:pPr>
            <a:r>
              <a:rPr lang="is-IS" altLang="en-US" sz="1500" b="1" u="sng" kern="1200" dirty="0">
                <a:solidFill>
                  <a:prstClr val="black"/>
                </a:solidFill>
                <a:latin typeface="Arial" charset="0"/>
                <a:ea typeface="+mn-ea"/>
                <a:cs typeface="+mn-cs"/>
              </a:rPr>
              <a:t>Individual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A0607E-A61C-398C-C6A1-646EA3D87B09}"/>
              </a:ext>
            </a:extLst>
          </p:cNvPr>
          <p:cNvSpPr txBox="1"/>
          <p:nvPr/>
        </p:nvSpPr>
        <p:spPr>
          <a:xfrm>
            <a:off x="4495800" y="4311891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More than 100 peer reviewed publications available at https://planetyouth.org/the-method/publications/</a:t>
            </a:r>
          </a:p>
        </p:txBody>
      </p:sp>
    </p:spTree>
    <p:extLst>
      <p:ext uri="{BB962C8B-B14F-4D97-AF65-F5344CB8AC3E}">
        <p14:creationId xmlns:p14="http://schemas.microsoft.com/office/powerpoint/2010/main" val="3277470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Line 3">
            <a:extLst>
              <a:ext uri="{FF2B5EF4-FFF2-40B4-BE49-F238E27FC236}">
                <a16:creationId xmlns:a16="http://schemas.microsoft.com/office/drawing/2014/main" id="{CB59A0BE-3B02-438B-99A0-57788DD6FB4C}"/>
              </a:ext>
            </a:extLst>
          </p:cNvPr>
          <p:cNvSpPr>
            <a:spLocks noChangeShapeType="1"/>
          </p:cNvSpPr>
          <p:nvPr/>
        </p:nvSpPr>
        <p:spPr bwMode="auto">
          <a:xfrm>
            <a:off x="468314" y="4484722"/>
            <a:ext cx="5151437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en-US" sz="825">
              <a:ea typeface="ＭＳ Ｐゴシック" charset="-128"/>
            </a:endParaRPr>
          </a:p>
        </p:txBody>
      </p:sp>
      <p:sp>
        <p:nvSpPr>
          <p:cNvPr id="17412" name="Rectangle 15">
            <a:extLst>
              <a:ext uri="{FF2B5EF4-FFF2-40B4-BE49-F238E27FC236}">
                <a16:creationId xmlns:a16="http://schemas.microsoft.com/office/drawing/2014/main" id="{1FC537C9-7404-4220-9424-5E6B530ED1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4638675"/>
            <a:ext cx="6858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1pPr>
            <a:lvl2pPr marL="742950" indent="-285750"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2pPr>
            <a:lvl3pPr marL="1143000" indent="-228600"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3pPr>
            <a:lvl4pPr marL="1600200" indent="-228600"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4pPr>
            <a:lvl5pPr marL="2057400" indent="-228600"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9pPr>
          </a:lstStyle>
          <a:p>
            <a:pPr>
              <a:defRPr/>
            </a:pPr>
            <a:endParaRPr lang="x-none" altLang="x-none" sz="825">
              <a:latin typeface="Trebuchet MS" charset="0"/>
            </a:endParaRPr>
          </a:p>
        </p:txBody>
      </p:sp>
      <p:sp>
        <p:nvSpPr>
          <p:cNvPr id="7" name="Line 3">
            <a:extLst>
              <a:ext uri="{FF2B5EF4-FFF2-40B4-BE49-F238E27FC236}">
                <a16:creationId xmlns:a16="http://schemas.microsoft.com/office/drawing/2014/main" id="{00082E98-7C51-427E-88E3-B2204490E1C8}"/>
              </a:ext>
            </a:extLst>
          </p:cNvPr>
          <p:cNvSpPr>
            <a:spLocks noChangeShapeType="1"/>
          </p:cNvSpPr>
          <p:nvPr/>
        </p:nvSpPr>
        <p:spPr bwMode="auto">
          <a:xfrm>
            <a:off x="468314" y="3278963"/>
            <a:ext cx="2631281" cy="0"/>
          </a:xfrm>
          <a:prstGeom prst="line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endParaRPr lang="en-US" sz="619">
              <a:ea typeface="ＭＳ Ｐゴシック" charset="-128"/>
            </a:endParaRPr>
          </a:p>
        </p:txBody>
      </p:sp>
      <p:sp>
        <p:nvSpPr>
          <p:cNvPr id="8" name="Rectangle 15">
            <a:extLst>
              <a:ext uri="{FF2B5EF4-FFF2-40B4-BE49-F238E27FC236}">
                <a16:creationId xmlns:a16="http://schemas.microsoft.com/office/drawing/2014/main" id="{FB8B3EBC-3A8E-4A61-B6B3-7FD03AB38B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0734" y="3958975"/>
            <a:ext cx="3502819" cy="234554"/>
          </a:xfrm>
          <a:prstGeom prst="rect">
            <a:avLst/>
          </a:prstGeom>
          <a:noFill/>
          <a:ln>
            <a:noFill/>
          </a:ln>
        </p:spPr>
        <p:txBody>
          <a:bodyPr wrap="none" anchor="ctr"/>
          <a:lstStyle>
            <a:lvl1pPr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1pPr>
            <a:lvl2pPr marL="742950" indent="-285750"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2pPr>
            <a:lvl3pPr marL="1143000" indent="-228600"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3pPr>
            <a:lvl4pPr marL="1600200" indent="-228600"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4pPr>
            <a:lvl5pPr marL="2057400" indent="-228600"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/>
                <a:ea typeface="ＭＳ Ｐゴシック" charset="-128"/>
              </a:defRPr>
            </a:lvl9pPr>
          </a:lstStyle>
          <a:p>
            <a:pPr>
              <a:defRPr/>
            </a:pPr>
            <a:endParaRPr lang="x-none" altLang="x-none" sz="619">
              <a:latin typeface="Trebuchet MS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DA306DE-DA31-40E2-A291-0E6D559E3DEC}"/>
              </a:ext>
            </a:extLst>
          </p:cNvPr>
          <p:cNvSpPr/>
          <p:nvPr/>
        </p:nvSpPr>
        <p:spPr>
          <a:xfrm>
            <a:off x="0" y="1171233"/>
            <a:ext cx="8809625" cy="342391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8">
              <a:buSzPct val="100000"/>
              <a:defRPr/>
            </a:pPr>
            <a:endParaRPr lang="is-IS" sz="1100" dirty="0">
              <a:solidFill>
                <a:srgbClr val="FFFFFF"/>
              </a:solidFill>
            </a:endParaRPr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id="{A6B8E747-FEE1-4A07-ADDF-42E3E6270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453" y="248505"/>
            <a:ext cx="7585472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1217613">
              <a:defRPr sz="1100">
                <a:solidFill>
                  <a:srgbClr val="6673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1217613">
              <a:defRPr sz="1100">
                <a:solidFill>
                  <a:srgbClr val="6673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1217613">
              <a:defRPr sz="1100">
                <a:solidFill>
                  <a:srgbClr val="6673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1217613">
              <a:defRPr sz="1100">
                <a:solidFill>
                  <a:srgbClr val="6673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1217613">
              <a:defRPr sz="1100">
                <a:solidFill>
                  <a:srgbClr val="6673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defRPr sz="1100">
                <a:solidFill>
                  <a:srgbClr val="667366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buSzPct val="100000"/>
            </a:pPr>
            <a:r>
              <a:rPr lang="is-IS" altLang="is-IS" sz="2250" b="1" dirty="0">
                <a:solidFill>
                  <a:srgbClr val="000000"/>
                </a:solidFill>
                <a:latin typeface="Oxygen" panose="02000503000000000000" pitchFamily="2" charset="0"/>
              </a:rPr>
              <a:t>The Planet Youth Guidance Program: </a:t>
            </a:r>
            <a:br>
              <a:rPr lang="is-IS" altLang="is-IS" sz="2250" b="1" dirty="0">
                <a:solidFill>
                  <a:srgbClr val="000000"/>
                </a:solidFill>
                <a:latin typeface="Oxygen" panose="02000503000000000000" pitchFamily="2" charset="0"/>
              </a:rPr>
            </a:br>
            <a:r>
              <a:rPr lang="is-IS" altLang="is-IS" sz="2250" b="1" dirty="0">
                <a:solidFill>
                  <a:srgbClr val="000000"/>
                </a:solidFill>
                <a:latin typeface="Oxygen" panose="02000503000000000000" pitchFamily="2" charset="0"/>
              </a:rPr>
              <a:t>The 10 core steps of the Icelandic Prevention Model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1185CDB3-5344-40FD-9969-8F4F627A96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788" y="1535127"/>
            <a:ext cx="1069974" cy="1223412"/>
          </a:xfrm>
          <a:prstGeom prst="rect">
            <a:avLst/>
          </a:prstGeom>
          <a:solidFill>
            <a:schemeClr val="bg1"/>
          </a:solidFill>
          <a:ln w="28575">
            <a:solidFill>
              <a:srgbClr val="4ABBB5"/>
            </a:solidFill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1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1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9pPr>
          </a:lstStyle>
          <a:p>
            <a:pPr defTabSz="914378">
              <a:spcBef>
                <a:spcPct val="0"/>
              </a:spcBef>
              <a:buNone/>
              <a:defRPr/>
            </a:pPr>
            <a:r>
              <a:rPr lang="en-US" sz="1050" b="1" dirty="0">
                <a:solidFill>
                  <a:srgbClr val="000000"/>
                </a:solidFill>
                <a:latin typeface="Oxygen" panose="02000503000000000000" pitchFamily="2" charset="0"/>
              </a:rPr>
              <a:t>Step 1 </a:t>
            </a:r>
            <a:br>
              <a:rPr lang="en-US" sz="1050" dirty="0">
                <a:solidFill>
                  <a:srgbClr val="000000"/>
                </a:solidFill>
                <a:latin typeface="Oxygen" panose="02000503000000000000" pitchFamily="2" charset="0"/>
              </a:rPr>
            </a:br>
            <a:r>
              <a:rPr lang="en-US" sz="1050" dirty="0">
                <a:solidFill>
                  <a:srgbClr val="000000"/>
                </a:solidFill>
                <a:latin typeface="Oxygen" panose="02000503000000000000" pitchFamily="2" charset="0"/>
              </a:rPr>
              <a:t>Local Coalition Identification, Development, and Capacity Building</a:t>
            </a:r>
            <a:endParaRPr lang="is-IS" altLang="is-IS" sz="1050" dirty="0">
              <a:solidFill>
                <a:srgbClr val="000000"/>
              </a:solidFill>
              <a:latin typeface="Oxygen" panose="02000503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F224881-235F-4BE5-BC8E-50C921FA5899}"/>
              </a:ext>
            </a:extLst>
          </p:cNvPr>
          <p:cNvSpPr txBox="1"/>
          <p:nvPr/>
        </p:nvSpPr>
        <p:spPr>
          <a:xfrm>
            <a:off x="2350902" y="1535127"/>
            <a:ext cx="1163725" cy="1061829"/>
          </a:xfrm>
          <a:prstGeom prst="rect">
            <a:avLst/>
          </a:prstGeom>
          <a:solidFill>
            <a:schemeClr val="bg1"/>
          </a:solidFill>
          <a:ln w="28575">
            <a:solidFill>
              <a:srgbClr val="4ABBB5"/>
            </a:solidFill>
          </a:ln>
        </p:spPr>
        <p:txBody>
          <a:bodyPr wrap="square">
            <a:spAutoFit/>
          </a:bodyPr>
          <a:lstStyle/>
          <a:p>
            <a:pPr defTabSz="914378">
              <a:buSzPct val="100000"/>
              <a:defRPr/>
            </a:pPr>
            <a:r>
              <a:rPr lang="en-US" sz="1050" b="1" dirty="0">
                <a:latin typeface="Oxygen" panose="02000503000000000000" pitchFamily="2" charset="0"/>
                <a:ea typeface="ＭＳ Ｐゴシック" panose="020B0600070205080204" pitchFamily="34" charset="-128"/>
              </a:rPr>
              <a:t>Step 2 </a:t>
            </a:r>
            <a:br>
              <a:rPr lang="en-US" sz="1050" dirty="0">
                <a:latin typeface="Oxygen" panose="02000503000000000000" pitchFamily="2" charset="0"/>
                <a:ea typeface="ＭＳ Ｐゴシック" panose="020B0600070205080204" pitchFamily="34" charset="-128"/>
              </a:rPr>
            </a:br>
            <a:r>
              <a:rPr lang="en-US" sz="1050" dirty="0">
                <a:latin typeface="Oxygen" panose="02000503000000000000" pitchFamily="2" charset="0"/>
                <a:ea typeface="ＭＳ Ｐゴシック" panose="020B0600070205080204" pitchFamily="34" charset="-128"/>
              </a:rPr>
              <a:t>Local Funding Identification, </a:t>
            </a:r>
            <a:br>
              <a:rPr lang="en-US" sz="1050" dirty="0">
                <a:latin typeface="Oxygen" panose="02000503000000000000" pitchFamily="2" charset="0"/>
                <a:ea typeface="ＭＳ Ｐゴシック" panose="020B0600070205080204" pitchFamily="34" charset="-128"/>
              </a:rPr>
            </a:br>
            <a:r>
              <a:rPr lang="en-US" sz="1050" dirty="0">
                <a:latin typeface="Oxygen" panose="02000503000000000000" pitchFamily="2" charset="0"/>
                <a:ea typeface="ＭＳ Ｐゴシック" panose="020B0600070205080204" pitchFamily="34" charset="-128"/>
              </a:rPr>
              <a:t>Development, and Capacity Building</a:t>
            </a:r>
            <a:endParaRPr lang="is-IS" sz="1050" dirty="0">
              <a:latin typeface="Oxygen" panose="02000503000000000000" pitchFamily="2" charset="0"/>
              <a:ea typeface="ＭＳ Ｐゴシック" panose="020B0600070205080204" pitchFamily="34" charset="-12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1ABE62-3E1B-456F-A422-462BFCDF0982}"/>
              </a:ext>
            </a:extLst>
          </p:cNvPr>
          <p:cNvSpPr txBox="1"/>
          <p:nvPr/>
        </p:nvSpPr>
        <p:spPr>
          <a:xfrm>
            <a:off x="3990137" y="1535127"/>
            <a:ext cx="1163726" cy="1061829"/>
          </a:xfrm>
          <a:prstGeom prst="rect">
            <a:avLst/>
          </a:prstGeom>
          <a:solidFill>
            <a:schemeClr val="bg1"/>
          </a:solidFill>
          <a:ln w="28575">
            <a:solidFill>
              <a:srgbClr val="4ABBB5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ts val="1600"/>
              </a:lnSpc>
              <a:defRPr sz="1200" b="1">
                <a:solidFill>
                  <a:schemeClr val="tx1"/>
                </a:solidFill>
                <a:latin typeface="Oxygen" panose="02000503000000000000" pitchFamily="2" charset="0"/>
                <a:cs typeface="Arial" panose="020B0604020202020204" pitchFamily="34" charset="0"/>
              </a:defRPr>
            </a:lvl1pPr>
          </a:lstStyle>
          <a:p>
            <a:pPr defTabSz="914378">
              <a:lnSpc>
                <a:spcPct val="100000"/>
              </a:lnSpc>
              <a:buSzPct val="100000"/>
              <a:defRPr/>
            </a:pPr>
            <a:r>
              <a:rPr lang="en-US" sz="105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Step 3 </a:t>
            </a:r>
            <a:br>
              <a:rPr lang="en-US" sz="1050" dirty="0">
                <a:solidFill>
                  <a:srgbClr val="000000"/>
                </a:solidFill>
                <a:ea typeface="ＭＳ Ｐゴシック" panose="020B0600070205080204" pitchFamily="34" charset="-128"/>
              </a:rPr>
            </a:br>
            <a:r>
              <a:rPr lang="en-US" sz="1050" b="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Pre–Data Collection </a:t>
            </a:r>
            <a:br>
              <a:rPr lang="en-US" sz="1050" b="0" dirty="0">
                <a:solidFill>
                  <a:srgbClr val="000000"/>
                </a:solidFill>
                <a:ea typeface="ＭＳ Ｐゴシック" panose="020B0600070205080204" pitchFamily="34" charset="-128"/>
              </a:rPr>
            </a:br>
            <a:r>
              <a:rPr lang="en-US" sz="1050" b="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Planning and Community Engagement</a:t>
            </a:r>
            <a:endParaRPr lang="is-IS" sz="1050" b="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21ABB3A-9231-40E1-9BAB-BD94887DE37A}"/>
              </a:ext>
            </a:extLst>
          </p:cNvPr>
          <p:cNvSpPr txBox="1"/>
          <p:nvPr/>
        </p:nvSpPr>
        <p:spPr>
          <a:xfrm>
            <a:off x="5635014" y="1535127"/>
            <a:ext cx="1454222" cy="900246"/>
          </a:xfrm>
          <a:prstGeom prst="rect">
            <a:avLst/>
          </a:prstGeom>
          <a:solidFill>
            <a:schemeClr val="bg1"/>
          </a:solidFill>
          <a:ln w="28575">
            <a:solidFill>
              <a:srgbClr val="4ABBB5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>
              <a:lnSpc>
                <a:spcPts val="1600"/>
              </a:lnSpc>
              <a:defRPr sz="1200" b="1">
                <a:solidFill>
                  <a:schemeClr val="tx1"/>
                </a:solidFill>
                <a:latin typeface="Oxygen" panose="02000503000000000000" pitchFamily="2" charset="0"/>
                <a:cs typeface="Arial" panose="020B0604020202020204" pitchFamily="34" charset="0"/>
              </a:defRPr>
            </a:lvl1pPr>
          </a:lstStyle>
          <a:p>
            <a:pPr defTabSz="914378">
              <a:lnSpc>
                <a:spcPct val="100000"/>
              </a:lnSpc>
              <a:buSzPct val="100000"/>
              <a:defRPr/>
            </a:pPr>
            <a:r>
              <a:rPr lang="en-US" sz="105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Step 4 </a:t>
            </a:r>
            <a:br>
              <a:rPr lang="en-US" sz="1050" dirty="0">
                <a:solidFill>
                  <a:srgbClr val="000000"/>
                </a:solidFill>
                <a:ea typeface="ＭＳ Ｐゴシック" panose="020B0600070205080204" pitchFamily="34" charset="-128"/>
              </a:rPr>
            </a:br>
            <a:r>
              <a:rPr lang="en-US" sz="1050" b="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Data Collection and Processing, Including Data Driven Diagnostics</a:t>
            </a:r>
            <a:endParaRPr lang="is-IS" sz="1050" b="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C1BD6D9-FB46-483A-96AE-44567CF1289C}"/>
              </a:ext>
            </a:extLst>
          </p:cNvPr>
          <p:cNvSpPr txBox="1"/>
          <p:nvPr/>
        </p:nvSpPr>
        <p:spPr>
          <a:xfrm>
            <a:off x="7566321" y="1535127"/>
            <a:ext cx="1026702" cy="1061829"/>
          </a:xfrm>
          <a:prstGeom prst="rect">
            <a:avLst/>
          </a:prstGeom>
          <a:solidFill>
            <a:schemeClr val="bg1"/>
          </a:solidFill>
          <a:ln w="28575">
            <a:solidFill>
              <a:srgbClr val="4ABBB5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eaLnBrk="1" hangingPunct="1">
              <a:lnSpc>
                <a:spcPts val="1600"/>
              </a:lnSpc>
              <a:buFontTx/>
              <a:buNone/>
              <a:defRPr sz="1200" b="1">
                <a:solidFill>
                  <a:schemeClr val="tx1"/>
                </a:solidFill>
                <a:latin typeface="Oxygen" panose="02000503000000000000" pitchFamily="2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tx1"/>
                </a:solidFill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9pPr>
          </a:lstStyle>
          <a:p>
            <a:pPr defTabSz="914378">
              <a:lnSpc>
                <a:spcPct val="100000"/>
              </a:lnSpc>
              <a:buSzPct val="100000"/>
              <a:defRPr/>
            </a:pPr>
            <a:r>
              <a:rPr lang="en-US" sz="105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Step 5 </a:t>
            </a:r>
            <a:br>
              <a:rPr lang="en-US" sz="1050" dirty="0">
                <a:solidFill>
                  <a:srgbClr val="000000"/>
                </a:solidFill>
                <a:ea typeface="ＭＳ Ｐゴシック" panose="020B0600070205080204" pitchFamily="34" charset="-128"/>
              </a:rPr>
            </a:br>
            <a:r>
              <a:rPr lang="en-US" sz="1050" b="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Enhancing Community Participation </a:t>
            </a:r>
            <a:br>
              <a:rPr lang="en-US" sz="1050" b="0" dirty="0">
                <a:solidFill>
                  <a:srgbClr val="000000"/>
                </a:solidFill>
                <a:ea typeface="ＭＳ Ｐゴシック" panose="020B0600070205080204" pitchFamily="34" charset="-128"/>
              </a:rPr>
            </a:br>
            <a:r>
              <a:rPr lang="en-US" sz="1050" b="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and Engagement</a:t>
            </a:r>
            <a:endParaRPr lang="is-IS" sz="1050" b="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4FB3B87-7508-419A-BBBC-1E11695CD520}"/>
              </a:ext>
            </a:extLst>
          </p:cNvPr>
          <p:cNvSpPr txBox="1"/>
          <p:nvPr/>
        </p:nvSpPr>
        <p:spPr>
          <a:xfrm>
            <a:off x="741646" y="3037528"/>
            <a:ext cx="1052116" cy="738664"/>
          </a:xfrm>
          <a:prstGeom prst="rect">
            <a:avLst/>
          </a:prstGeom>
          <a:solidFill>
            <a:schemeClr val="bg1"/>
          </a:solidFill>
          <a:ln w="28575">
            <a:solidFill>
              <a:srgbClr val="4ABBB5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eaLnBrk="1" hangingPunct="1">
              <a:lnSpc>
                <a:spcPts val="1600"/>
              </a:lnSpc>
              <a:buFontTx/>
              <a:buNone/>
              <a:defRPr sz="1200" b="1">
                <a:solidFill>
                  <a:schemeClr val="tx1"/>
                </a:solidFill>
                <a:latin typeface="Oxygen" panose="02000503000000000000" pitchFamily="2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tx1"/>
                </a:solidFill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9pPr>
          </a:lstStyle>
          <a:p>
            <a:pPr defTabSz="914378">
              <a:lnSpc>
                <a:spcPct val="100000"/>
              </a:lnSpc>
              <a:buSzPct val="100000"/>
              <a:defRPr/>
            </a:pPr>
            <a:r>
              <a:rPr lang="en-US" sz="105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Step 6 </a:t>
            </a:r>
            <a:br>
              <a:rPr lang="en-US" sz="1050" dirty="0">
                <a:solidFill>
                  <a:srgbClr val="000000"/>
                </a:solidFill>
                <a:ea typeface="ＭＳ Ｐゴシック" panose="020B0600070205080204" pitchFamily="34" charset="-128"/>
              </a:rPr>
            </a:br>
            <a:r>
              <a:rPr lang="en-US" sz="1050" b="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Dissemination </a:t>
            </a:r>
            <a:r>
              <a:rPr lang="en-US" sz="1050" b="0">
                <a:solidFill>
                  <a:srgbClr val="000000"/>
                </a:solidFill>
                <a:ea typeface="ＭＳ Ｐゴシック" panose="020B0600070205080204" pitchFamily="34" charset="-128"/>
              </a:rPr>
              <a:t>of Findings</a:t>
            </a:r>
            <a:br>
              <a:rPr lang="en-US" sz="1050" b="0">
                <a:solidFill>
                  <a:srgbClr val="000000"/>
                </a:solidFill>
                <a:ea typeface="ＭＳ Ｐゴシック" panose="020B0600070205080204" pitchFamily="34" charset="-128"/>
              </a:rPr>
            </a:br>
            <a:endParaRPr lang="is-IS" sz="1050" b="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D4710F4-4DA3-48F8-BDB7-59825F47965E}"/>
              </a:ext>
            </a:extLst>
          </p:cNvPr>
          <p:cNvSpPr txBox="1"/>
          <p:nvPr/>
        </p:nvSpPr>
        <p:spPr>
          <a:xfrm>
            <a:off x="2396260" y="3037528"/>
            <a:ext cx="1169254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4ABBB5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eaLnBrk="1" hangingPunct="1">
              <a:lnSpc>
                <a:spcPts val="1600"/>
              </a:lnSpc>
              <a:buFontTx/>
              <a:buNone/>
              <a:defRPr sz="1200" b="1">
                <a:solidFill>
                  <a:schemeClr val="tx1"/>
                </a:solidFill>
                <a:latin typeface="Oxygen" panose="02000503000000000000" pitchFamily="2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tx1"/>
                </a:solidFill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9pPr>
          </a:lstStyle>
          <a:p>
            <a:pPr defTabSz="914378">
              <a:lnSpc>
                <a:spcPct val="100000"/>
              </a:lnSpc>
              <a:buSzPct val="100000"/>
              <a:defRPr/>
            </a:pPr>
            <a:r>
              <a:rPr lang="en-US" sz="105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Step 7 </a:t>
            </a:r>
            <a:br>
              <a:rPr lang="en-US" sz="1050" dirty="0">
                <a:solidFill>
                  <a:srgbClr val="000000"/>
                </a:solidFill>
                <a:ea typeface="ＭＳ Ｐゴシック" panose="020B0600070205080204" pitchFamily="34" charset="-128"/>
              </a:rPr>
            </a:br>
            <a:r>
              <a:rPr lang="en-US" sz="1050" b="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Community Goal-Setting and </a:t>
            </a:r>
            <a:br>
              <a:rPr lang="en-US" sz="1050" b="0" dirty="0">
                <a:solidFill>
                  <a:srgbClr val="000000"/>
                </a:solidFill>
                <a:ea typeface="ＭＳ Ｐゴシック" panose="020B0600070205080204" pitchFamily="34" charset="-128"/>
              </a:rPr>
            </a:br>
            <a:r>
              <a:rPr lang="en-US" sz="1050" b="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Other Organized Responses to </a:t>
            </a:r>
            <a:br>
              <a:rPr lang="en-US" sz="1050" b="0" dirty="0">
                <a:solidFill>
                  <a:srgbClr val="000000"/>
                </a:solidFill>
                <a:ea typeface="ＭＳ Ｐゴシック" panose="020B0600070205080204" pitchFamily="34" charset="-128"/>
              </a:rPr>
            </a:br>
            <a:r>
              <a:rPr lang="en-US" sz="1050" b="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the Findings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6D90701-7EB5-4733-9F26-A7F4D0E11223}"/>
              </a:ext>
            </a:extLst>
          </p:cNvPr>
          <p:cNvSpPr txBox="1"/>
          <p:nvPr/>
        </p:nvSpPr>
        <p:spPr>
          <a:xfrm>
            <a:off x="3990137" y="3037528"/>
            <a:ext cx="1163726" cy="900246"/>
          </a:xfrm>
          <a:prstGeom prst="rect">
            <a:avLst/>
          </a:prstGeom>
          <a:solidFill>
            <a:schemeClr val="bg1"/>
          </a:solidFill>
          <a:ln w="28575">
            <a:solidFill>
              <a:srgbClr val="4ABBB5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eaLnBrk="1" hangingPunct="1">
              <a:lnSpc>
                <a:spcPts val="1600"/>
              </a:lnSpc>
              <a:buFontTx/>
              <a:buNone/>
              <a:defRPr sz="1200" b="1">
                <a:solidFill>
                  <a:schemeClr val="tx1"/>
                </a:solidFill>
                <a:latin typeface="Oxygen" panose="02000503000000000000" pitchFamily="2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100">
                <a:solidFill>
                  <a:schemeClr val="tx1"/>
                </a:solidFill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>
                <a:solidFill>
                  <a:schemeClr val="tx1"/>
                </a:solidFill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1500">
                <a:solidFill>
                  <a:schemeClr val="tx1"/>
                </a:solidFill>
                <a:cs typeface="Arial" panose="020B0604020202020204" pitchFamily="34" charset="0"/>
              </a:defRPr>
            </a:lvl9pPr>
          </a:lstStyle>
          <a:p>
            <a:pPr defTabSz="914378">
              <a:lnSpc>
                <a:spcPct val="100000"/>
              </a:lnSpc>
              <a:buSzPct val="100000"/>
              <a:defRPr/>
            </a:pPr>
            <a:r>
              <a:rPr lang="en-US" sz="105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Step 8 </a:t>
            </a:r>
            <a:br>
              <a:rPr lang="en-US" sz="1050" dirty="0">
                <a:solidFill>
                  <a:srgbClr val="000000"/>
                </a:solidFill>
                <a:ea typeface="ＭＳ Ｐゴシック" panose="020B0600070205080204" pitchFamily="34" charset="-128"/>
              </a:rPr>
            </a:br>
            <a:r>
              <a:rPr lang="en-US" sz="1050" b="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Policy and </a:t>
            </a:r>
            <a:r>
              <a:rPr lang="en-US" sz="1050" b="0">
                <a:solidFill>
                  <a:srgbClr val="000000"/>
                </a:solidFill>
                <a:ea typeface="ＭＳ Ｐゴシック" panose="020B0600070205080204" pitchFamily="34" charset="-128"/>
              </a:rPr>
              <a:t>Practice Alignment</a:t>
            </a:r>
            <a:br>
              <a:rPr lang="en-US" sz="1050" b="0">
                <a:solidFill>
                  <a:srgbClr val="000000"/>
                </a:solidFill>
                <a:ea typeface="ＭＳ Ｐゴシック" panose="020B0600070205080204" pitchFamily="34" charset="-128"/>
              </a:rPr>
            </a:br>
            <a:endParaRPr lang="is-IS" sz="1050" b="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2F82EFE-5824-4136-9580-1E5300272503}"/>
              </a:ext>
            </a:extLst>
          </p:cNvPr>
          <p:cNvSpPr/>
          <p:nvPr/>
        </p:nvSpPr>
        <p:spPr>
          <a:xfrm>
            <a:off x="5674621" y="3037528"/>
            <a:ext cx="1406445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4ABBB5"/>
            </a:solidFill>
          </a:ln>
        </p:spPr>
        <p:txBody>
          <a:bodyPr wrap="square">
            <a:spAutoFit/>
          </a:bodyPr>
          <a:lstStyle/>
          <a:p>
            <a:pPr defTabSz="914378">
              <a:buSzPct val="100000"/>
              <a:defRPr/>
            </a:pPr>
            <a:r>
              <a:rPr lang="en-US" sz="1050" b="1" dirty="0">
                <a:latin typeface="Oxygen" panose="02000503000000000000" pitchFamily="2" charset="0"/>
                <a:ea typeface="ＭＳ Ｐゴシック" panose="020B0600070205080204" pitchFamily="34" charset="-128"/>
              </a:rPr>
              <a:t>Step 9 </a:t>
            </a:r>
            <a:br>
              <a:rPr lang="en-US" sz="1050" b="1" dirty="0">
                <a:latin typeface="Oxygen" panose="02000503000000000000" pitchFamily="2" charset="0"/>
                <a:ea typeface="ＭＳ Ｐゴシック" panose="020B0600070205080204" pitchFamily="34" charset="-128"/>
              </a:rPr>
            </a:br>
            <a:r>
              <a:rPr lang="en-US" sz="1050" dirty="0">
                <a:latin typeface="Oxygen" panose="02000503000000000000" pitchFamily="2" charset="0"/>
                <a:ea typeface="ＭＳ Ｐゴシック" panose="020B0600070205080204" pitchFamily="34" charset="-128"/>
              </a:rPr>
              <a:t>Child and Adolescent Immersion in Primary Prevention Environments, Activities, and Messages</a:t>
            </a:r>
            <a:endParaRPr lang="is-IS" sz="1050" dirty="0">
              <a:latin typeface="Oxygen" panose="02000503000000000000" pitchFamily="2" charset="0"/>
              <a:ea typeface="ＭＳ Ｐゴシック" panose="020B0600070205080204" pitchFamily="34" charset="-128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44D6A30-0FF2-4176-86A8-16D245E16A06}"/>
              </a:ext>
            </a:extLst>
          </p:cNvPr>
          <p:cNvSpPr/>
          <p:nvPr/>
        </p:nvSpPr>
        <p:spPr>
          <a:xfrm>
            <a:off x="7580137" y="3037528"/>
            <a:ext cx="1017047" cy="900246"/>
          </a:xfrm>
          <a:prstGeom prst="rect">
            <a:avLst/>
          </a:prstGeom>
          <a:solidFill>
            <a:schemeClr val="bg1"/>
          </a:solidFill>
          <a:ln w="28575">
            <a:solidFill>
              <a:srgbClr val="4ABBB5"/>
            </a:solidFill>
          </a:ln>
        </p:spPr>
        <p:txBody>
          <a:bodyPr wrap="square">
            <a:spAutoFit/>
          </a:bodyPr>
          <a:lstStyle/>
          <a:p>
            <a:pPr defTabSz="914378">
              <a:buSzPct val="100000"/>
              <a:defRPr/>
            </a:pPr>
            <a:r>
              <a:rPr lang="en-US" sz="1050" b="1" dirty="0">
                <a:latin typeface="Oxygen" panose="02000503000000000000" pitchFamily="2" charset="0"/>
                <a:ea typeface="ＭＳ Ｐゴシック" panose="020B0600070205080204" pitchFamily="34" charset="-128"/>
              </a:rPr>
              <a:t>Step 10 </a:t>
            </a:r>
            <a:br>
              <a:rPr lang="en-US" sz="1050" b="1" dirty="0">
                <a:latin typeface="Oxygen" panose="02000503000000000000" pitchFamily="2" charset="0"/>
                <a:ea typeface="ＭＳ Ｐゴシック" panose="020B0600070205080204" pitchFamily="34" charset="-128"/>
              </a:rPr>
            </a:br>
            <a:r>
              <a:rPr lang="en-US" sz="1050" dirty="0">
                <a:latin typeface="Oxygen" panose="02000503000000000000" pitchFamily="2" charset="0"/>
                <a:ea typeface="ＭＳ Ｐゴシック" panose="020B0600070205080204" pitchFamily="34" charset="-128"/>
              </a:rPr>
              <a:t>Repeat Steps </a:t>
            </a:r>
            <a:br>
              <a:rPr lang="en-US" sz="1050" dirty="0">
                <a:latin typeface="Oxygen" panose="02000503000000000000" pitchFamily="2" charset="0"/>
                <a:ea typeface="ＭＳ Ｐゴシック" panose="020B0600070205080204" pitchFamily="34" charset="-128"/>
              </a:rPr>
            </a:br>
            <a:r>
              <a:rPr lang="en-US" sz="1050" dirty="0">
                <a:latin typeface="Oxygen" panose="02000503000000000000" pitchFamily="2" charset="0"/>
                <a:ea typeface="ＭＳ Ｐゴシック" panose="020B0600070205080204" pitchFamily="34" charset="-128"/>
              </a:rPr>
              <a:t>1-9 every 2 years</a:t>
            </a:r>
            <a:br>
              <a:rPr lang="en-US" sz="1050" dirty="0">
                <a:latin typeface="Oxygen" panose="02000503000000000000" pitchFamily="2" charset="0"/>
                <a:ea typeface="ＭＳ Ｐゴシック" panose="020B0600070205080204" pitchFamily="34" charset="-128"/>
              </a:rPr>
            </a:br>
            <a:endParaRPr lang="is-IS" sz="1050" dirty="0">
              <a:latin typeface="Oxygen" panose="02000503000000000000" pitchFamily="2" charset="0"/>
              <a:ea typeface="ＭＳ Ｐゴシック" panose="020B0600070205080204" pitchFamily="34" charset="-128"/>
            </a:endParaRPr>
          </a:p>
        </p:txBody>
      </p:sp>
      <p:sp>
        <p:nvSpPr>
          <p:cNvPr id="21" name="Chevron 57">
            <a:extLst>
              <a:ext uri="{FF2B5EF4-FFF2-40B4-BE49-F238E27FC236}">
                <a16:creationId xmlns:a16="http://schemas.microsoft.com/office/drawing/2014/main" id="{CD90E2C3-27A5-4E75-886C-65281B954689}"/>
              </a:ext>
            </a:extLst>
          </p:cNvPr>
          <p:cNvSpPr/>
          <p:nvPr/>
        </p:nvSpPr>
        <p:spPr bwMode="auto">
          <a:xfrm>
            <a:off x="1982062" y="1879972"/>
            <a:ext cx="208568" cy="208568"/>
          </a:xfrm>
          <a:prstGeom prst="chevron">
            <a:avLst/>
          </a:prstGeom>
          <a:solidFill>
            <a:schemeClr val="accent4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40" tIns="45720" rIns="91440" bIns="45720"/>
          <a:lstStyle/>
          <a:p>
            <a:pPr defTabSz="914378">
              <a:defRPr/>
            </a:pPr>
            <a:endParaRPr lang="is-IS" sz="1100">
              <a:latin typeface="Arial" charset="0"/>
              <a:ea typeface="ＭＳ Ｐゴシック" panose="020B0600070205080204" pitchFamily="34" charset="-128"/>
            </a:endParaRPr>
          </a:p>
        </p:txBody>
      </p:sp>
      <p:sp>
        <p:nvSpPr>
          <p:cNvPr id="22" name="Chevron 60">
            <a:extLst>
              <a:ext uri="{FF2B5EF4-FFF2-40B4-BE49-F238E27FC236}">
                <a16:creationId xmlns:a16="http://schemas.microsoft.com/office/drawing/2014/main" id="{6162DC0D-1992-4AB1-B478-9FFA34ECE637}"/>
              </a:ext>
            </a:extLst>
          </p:cNvPr>
          <p:cNvSpPr/>
          <p:nvPr/>
        </p:nvSpPr>
        <p:spPr bwMode="auto">
          <a:xfrm>
            <a:off x="3637246" y="1885131"/>
            <a:ext cx="210500" cy="208568"/>
          </a:xfrm>
          <a:prstGeom prst="chevron">
            <a:avLst/>
          </a:prstGeom>
          <a:solidFill>
            <a:schemeClr val="accent4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40" tIns="45720" rIns="91440" bIns="45720"/>
          <a:lstStyle/>
          <a:p>
            <a:pPr defTabSz="914378">
              <a:defRPr/>
            </a:pPr>
            <a:endParaRPr lang="is-IS" sz="1100">
              <a:latin typeface="Arial" charset="0"/>
              <a:ea typeface="ＭＳ Ｐゴシック" panose="020B0600070205080204" pitchFamily="34" charset="-128"/>
            </a:endParaRPr>
          </a:p>
        </p:txBody>
      </p:sp>
      <p:sp>
        <p:nvSpPr>
          <p:cNvPr id="23" name="Chevron 61">
            <a:extLst>
              <a:ext uri="{FF2B5EF4-FFF2-40B4-BE49-F238E27FC236}">
                <a16:creationId xmlns:a16="http://schemas.microsoft.com/office/drawing/2014/main" id="{6CF378C1-7E04-4810-8776-2B41F23087DB}"/>
              </a:ext>
            </a:extLst>
          </p:cNvPr>
          <p:cNvSpPr/>
          <p:nvPr/>
        </p:nvSpPr>
        <p:spPr bwMode="auto">
          <a:xfrm>
            <a:off x="5265115" y="1883980"/>
            <a:ext cx="208568" cy="208568"/>
          </a:xfrm>
          <a:prstGeom prst="chevron">
            <a:avLst/>
          </a:prstGeom>
          <a:solidFill>
            <a:schemeClr val="accent4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40" tIns="45720" rIns="91440" bIns="45720"/>
          <a:lstStyle/>
          <a:p>
            <a:pPr defTabSz="914378">
              <a:defRPr/>
            </a:pPr>
            <a:endParaRPr lang="is-IS" sz="1100">
              <a:latin typeface="Arial" charset="0"/>
              <a:ea typeface="ＭＳ Ｐゴシック" panose="020B0600070205080204" pitchFamily="34" charset="-128"/>
            </a:endParaRPr>
          </a:p>
        </p:txBody>
      </p:sp>
      <p:sp>
        <p:nvSpPr>
          <p:cNvPr id="24" name="Chevron 62">
            <a:extLst>
              <a:ext uri="{FF2B5EF4-FFF2-40B4-BE49-F238E27FC236}">
                <a16:creationId xmlns:a16="http://schemas.microsoft.com/office/drawing/2014/main" id="{2D5763FC-B0CF-4ADC-A2B4-0DB619373593}"/>
              </a:ext>
            </a:extLst>
          </p:cNvPr>
          <p:cNvSpPr/>
          <p:nvPr/>
        </p:nvSpPr>
        <p:spPr bwMode="auto">
          <a:xfrm>
            <a:off x="7230552" y="1869692"/>
            <a:ext cx="210500" cy="208568"/>
          </a:xfrm>
          <a:prstGeom prst="chevron">
            <a:avLst/>
          </a:prstGeom>
          <a:solidFill>
            <a:schemeClr val="accent4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40" tIns="45720" rIns="91440" bIns="45720"/>
          <a:lstStyle/>
          <a:p>
            <a:pPr defTabSz="914378">
              <a:defRPr/>
            </a:pPr>
            <a:endParaRPr lang="is-IS" sz="1100">
              <a:latin typeface="Arial" charset="0"/>
              <a:ea typeface="ＭＳ Ｐゴシック" panose="020B0600070205080204" pitchFamily="34" charset="-128"/>
            </a:endParaRPr>
          </a:p>
        </p:txBody>
      </p:sp>
      <p:sp>
        <p:nvSpPr>
          <p:cNvPr id="25" name="Chevron 65">
            <a:extLst>
              <a:ext uri="{FF2B5EF4-FFF2-40B4-BE49-F238E27FC236}">
                <a16:creationId xmlns:a16="http://schemas.microsoft.com/office/drawing/2014/main" id="{5AE22ACB-8203-440C-B49B-5EE0BDF59F77}"/>
              </a:ext>
            </a:extLst>
          </p:cNvPr>
          <p:cNvSpPr/>
          <p:nvPr/>
        </p:nvSpPr>
        <p:spPr bwMode="auto">
          <a:xfrm>
            <a:off x="2015407" y="3385399"/>
            <a:ext cx="208568" cy="208568"/>
          </a:xfrm>
          <a:prstGeom prst="chevron">
            <a:avLst/>
          </a:prstGeom>
          <a:solidFill>
            <a:schemeClr val="accent4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40" tIns="45720" rIns="91440" bIns="45720"/>
          <a:lstStyle/>
          <a:p>
            <a:pPr defTabSz="914378">
              <a:defRPr/>
            </a:pPr>
            <a:endParaRPr lang="is-IS" sz="1100">
              <a:latin typeface="Arial" charset="0"/>
              <a:ea typeface="ＭＳ Ｐゴシック" panose="020B0600070205080204" pitchFamily="34" charset="-128"/>
            </a:endParaRPr>
          </a:p>
        </p:txBody>
      </p:sp>
      <p:sp>
        <p:nvSpPr>
          <p:cNvPr id="26" name="Chevron 66">
            <a:extLst>
              <a:ext uri="{FF2B5EF4-FFF2-40B4-BE49-F238E27FC236}">
                <a16:creationId xmlns:a16="http://schemas.microsoft.com/office/drawing/2014/main" id="{B50A26B6-0C8E-4CDD-AAB0-F53A46F64B86}"/>
              </a:ext>
            </a:extLst>
          </p:cNvPr>
          <p:cNvSpPr/>
          <p:nvPr/>
        </p:nvSpPr>
        <p:spPr bwMode="auto">
          <a:xfrm>
            <a:off x="3681299" y="3408868"/>
            <a:ext cx="208568" cy="208568"/>
          </a:xfrm>
          <a:prstGeom prst="chevron">
            <a:avLst/>
          </a:prstGeom>
          <a:solidFill>
            <a:schemeClr val="accent4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40" tIns="45720" rIns="91440" bIns="45720"/>
          <a:lstStyle/>
          <a:p>
            <a:pPr defTabSz="914378">
              <a:defRPr/>
            </a:pPr>
            <a:endParaRPr lang="is-IS" sz="1100">
              <a:latin typeface="Arial" charset="0"/>
              <a:ea typeface="ＭＳ Ｐゴシック" panose="020B0600070205080204" pitchFamily="34" charset="-128"/>
            </a:endParaRPr>
          </a:p>
        </p:txBody>
      </p:sp>
      <p:sp>
        <p:nvSpPr>
          <p:cNvPr id="27" name="Chevron 67">
            <a:extLst>
              <a:ext uri="{FF2B5EF4-FFF2-40B4-BE49-F238E27FC236}">
                <a16:creationId xmlns:a16="http://schemas.microsoft.com/office/drawing/2014/main" id="{E17B943C-0BFE-4B79-869B-C324D053073A}"/>
              </a:ext>
            </a:extLst>
          </p:cNvPr>
          <p:cNvSpPr/>
          <p:nvPr/>
        </p:nvSpPr>
        <p:spPr bwMode="auto">
          <a:xfrm>
            <a:off x="5293690" y="3398192"/>
            <a:ext cx="208568" cy="208568"/>
          </a:xfrm>
          <a:prstGeom prst="chevron">
            <a:avLst/>
          </a:prstGeom>
          <a:solidFill>
            <a:schemeClr val="accent4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40" tIns="45720" rIns="91440" bIns="45720"/>
          <a:lstStyle/>
          <a:p>
            <a:pPr defTabSz="914378">
              <a:defRPr/>
            </a:pPr>
            <a:endParaRPr lang="is-IS" sz="1100">
              <a:latin typeface="Arial" charset="0"/>
              <a:ea typeface="ＭＳ Ｐゴシック" panose="020B0600070205080204" pitchFamily="34" charset="-128"/>
            </a:endParaRPr>
          </a:p>
        </p:txBody>
      </p:sp>
      <p:sp>
        <p:nvSpPr>
          <p:cNvPr id="28" name="Chevron 68">
            <a:extLst>
              <a:ext uri="{FF2B5EF4-FFF2-40B4-BE49-F238E27FC236}">
                <a16:creationId xmlns:a16="http://schemas.microsoft.com/office/drawing/2014/main" id="{4ACAC886-85AB-4BAA-B07A-4F4E8AEBD22F}"/>
              </a:ext>
            </a:extLst>
          </p:cNvPr>
          <p:cNvSpPr/>
          <p:nvPr/>
        </p:nvSpPr>
        <p:spPr bwMode="auto">
          <a:xfrm>
            <a:off x="7231743" y="3398192"/>
            <a:ext cx="208568" cy="210499"/>
          </a:xfrm>
          <a:prstGeom prst="chevron">
            <a:avLst/>
          </a:prstGeom>
          <a:solidFill>
            <a:schemeClr val="accent4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40" tIns="45720" rIns="91440" bIns="45720"/>
          <a:lstStyle/>
          <a:p>
            <a:pPr defTabSz="914378">
              <a:defRPr/>
            </a:pPr>
            <a:endParaRPr lang="is-IS" sz="1100">
              <a:latin typeface="Arial" charset="0"/>
              <a:ea typeface="ＭＳ Ｐゴシック" panose="020B0600070205080204" pitchFamily="34" charset="-128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D005BD5-76D9-913E-CE5A-F9340F77B1F9}"/>
              </a:ext>
            </a:extLst>
          </p:cNvPr>
          <p:cNvGrpSpPr/>
          <p:nvPr/>
        </p:nvGrpSpPr>
        <p:grpSpPr>
          <a:xfrm>
            <a:off x="1966125" y="2686769"/>
            <a:ext cx="4568025" cy="2398015"/>
            <a:chOff x="1966125" y="2686769"/>
            <a:chExt cx="4568025" cy="2398015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7C517C7D-4F3D-479C-06B6-73087FE54D5D}"/>
                </a:ext>
              </a:extLst>
            </p:cNvPr>
            <p:cNvSpPr/>
            <p:nvPr/>
          </p:nvSpPr>
          <p:spPr>
            <a:xfrm>
              <a:off x="1966125" y="2686769"/>
              <a:ext cx="1923742" cy="2086511"/>
            </a:xfrm>
            <a:prstGeom prst="ellipse">
              <a:avLst/>
            </a:prstGeom>
            <a:noFill/>
            <a:ln w="76200"/>
            <a:effectLst>
              <a:glow rad="1397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831F01B3-ECCB-D4D1-8607-1562C931895C}"/>
                </a:ext>
              </a:extLst>
            </p:cNvPr>
            <p:cNvSpPr txBox="1"/>
            <p:nvPr/>
          </p:nvSpPr>
          <p:spPr>
            <a:xfrm>
              <a:off x="4127704" y="4561564"/>
              <a:ext cx="240644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Results of June 1 workshop on next page</a:t>
              </a:r>
              <a:endParaRPr lang="en-CA" dirty="0"/>
            </a:p>
          </p:txBody>
        </p:sp>
        <p:sp>
          <p:nvSpPr>
            <p:cNvPr id="4" name="Arrow: Right 3">
              <a:extLst>
                <a:ext uri="{FF2B5EF4-FFF2-40B4-BE49-F238E27FC236}">
                  <a16:creationId xmlns:a16="http://schemas.microsoft.com/office/drawing/2014/main" id="{26CA0F8B-002F-8D73-E68A-87927360A651}"/>
                </a:ext>
              </a:extLst>
            </p:cNvPr>
            <p:cNvSpPr/>
            <p:nvPr/>
          </p:nvSpPr>
          <p:spPr>
            <a:xfrm rot="12332720">
              <a:off x="3539533" y="4575887"/>
              <a:ext cx="654404" cy="26386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1190D39-5972-0528-702B-77D7A721FFF3}"/>
              </a:ext>
            </a:extLst>
          </p:cNvPr>
          <p:cNvGrpSpPr/>
          <p:nvPr/>
        </p:nvGrpSpPr>
        <p:grpSpPr>
          <a:xfrm>
            <a:off x="7081066" y="3828490"/>
            <a:ext cx="1728560" cy="1153471"/>
            <a:chOff x="7081066" y="3828490"/>
            <a:chExt cx="1728560" cy="115347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C6D19480-1561-2266-7142-212D450573F7}"/>
                </a:ext>
              </a:extLst>
            </p:cNvPr>
            <p:cNvSpPr txBox="1"/>
            <p:nvPr/>
          </p:nvSpPr>
          <p:spPr>
            <a:xfrm>
              <a:off x="7081066" y="4458741"/>
              <a:ext cx="17285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Planning second survey Spring 2024 </a:t>
              </a:r>
              <a:endParaRPr lang="en-CA" dirty="0"/>
            </a:p>
          </p:txBody>
        </p:sp>
        <p:sp>
          <p:nvSpPr>
            <p:cNvPr id="6" name="Arrow: Right 5">
              <a:extLst>
                <a:ext uri="{FF2B5EF4-FFF2-40B4-BE49-F238E27FC236}">
                  <a16:creationId xmlns:a16="http://schemas.microsoft.com/office/drawing/2014/main" id="{957B3E3C-829D-75FF-6BFA-CC30CB04C863}"/>
                </a:ext>
              </a:extLst>
            </p:cNvPr>
            <p:cNvSpPr/>
            <p:nvPr/>
          </p:nvSpPr>
          <p:spPr>
            <a:xfrm rot="16200000">
              <a:off x="7713178" y="4023760"/>
              <a:ext cx="654404" cy="26386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grpSp>
        <p:nvGrpSpPr>
          <p:cNvPr id="17409" name="Group 17408">
            <a:extLst>
              <a:ext uri="{FF2B5EF4-FFF2-40B4-BE49-F238E27FC236}">
                <a16:creationId xmlns:a16="http://schemas.microsoft.com/office/drawing/2014/main" id="{C1AC18AE-2F80-2AC2-EDE7-15F7B2E7C856}"/>
              </a:ext>
            </a:extLst>
          </p:cNvPr>
          <p:cNvGrpSpPr/>
          <p:nvPr/>
        </p:nvGrpSpPr>
        <p:grpSpPr>
          <a:xfrm>
            <a:off x="6222112" y="1000395"/>
            <a:ext cx="2587513" cy="570666"/>
            <a:chOff x="6793356" y="4458741"/>
            <a:chExt cx="2016270" cy="570666"/>
          </a:xfrm>
        </p:grpSpPr>
        <p:sp>
          <p:nvSpPr>
            <p:cNvPr id="17410" name="TextBox 17409">
              <a:extLst>
                <a:ext uri="{FF2B5EF4-FFF2-40B4-BE49-F238E27FC236}">
                  <a16:creationId xmlns:a16="http://schemas.microsoft.com/office/drawing/2014/main" id="{697A36E2-5F9F-3CDB-0168-D668F767750B}"/>
                </a:ext>
              </a:extLst>
            </p:cNvPr>
            <p:cNvSpPr txBox="1"/>
            <p:nvPr/>
          </p:nvSpPr>
          <p:spPr>
            <a:xfrm>
              <a:off x="7253430" y="4458741"/>
              <a:ext cx="155619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First Canadian </a:t>
              </a:r>
            </a:p>
            <a:p>
              <a:r>
                <a:rPr lang="en-US" dirty="0"/>
                <a:t>Survey Spring 2022 </a:t>
              </a:r>
              <a:endParaRPr lang="en-CA" dirty="0"/>
            </a:p>
          </p:txBody>
        </p:sp>
        <p:sp>
          <p:nvSpPr>
            <p:cNvPr id="17413" name="Arrow: Right 17412">
              <a:extLst>
                <a:ext uri="{FF2B5EF4-FFF2-40B4-BE49-F238E27FC236}">
                  <a16:creationId xmlns:a16="http://schemas.microsoft.com/office/drawing/2014/main" id="{D4C1D120-132A-A1EF-0714-7FE2105F9817}"/>
                </a:ext>
              </a:extLst>
            </p:cNvPr>
            <p:cNvSpPr/>
            <p:nvPr/>
          </p:nvSpPr>
          <p:spPr>
            <a:xfrm rot="8541201">
              <a:off x="6793356" y="4690787"/>
              <a:ext cx="509932" cy="3386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9836010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8A1F192-104E-BF59-B49B-9A8B8E2A38D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82" y="369518"/>
            <a:ext cx="7066953" cy="4458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EF159C-33DE-AEAA-CA09-DA747E34A508}"/>
              </a:ext>
            </a:extLst>
          </p:cNvPr>
          <p:cNvSpPr txBox="1"/>
          <p:nvPr/>
        </p:nvSpPr>
        <p:spPr>
          <a:xfrm flipH="1">
            <a:off x="-1" y="4885151"/>
            <a:ext cx="738503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00" dirty="0"/>
              <a:t>From Long Beach Health Dept presentation to Long Beach City Council on April 20/21. </a:t>
            </a:r>
            <a:endParaRPr lang="en-CA" sz="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114AF1-90CC-32E4-F7E5-847FA03AAA7D}"/>
              </a:ext>
            </a:extLst>
          </p:cNvPr>
          <p:cNvSpPr txBox="1"/>
          <p:nvPr/>
        </p:nvSpPr>
        <p:spPr>
          <a:xfrm>
            <a:off x="318082" y="49261"/>
            <a:ext cx="70669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dirty="0"/>
              <a:t>Upstream Goals Decided at June 1 Community Workshop</a:t>
            </a:r>
            <a:endParaRPr lang="en-CA" sz="1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6C3F27-0FD5-3E2B-51F0-BA322A123FCB}"/>
              </a:ext>
            </a:extLst>
          </p:cNvPr>
          <p:cNvSpPr txBox="1"/>
          <p:nvPr/>
        </p:nvSpPr>
        <p:spPr>
          <a:xfrm>
            <a:off x="4889501" y="2067097"/>
            <a:ext cx="2239742" cy="11695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u="sng" dirty="0"/>
              <a:t>Outcomes</a:t>
            </a:r>
          </a:p>
          <a:p>
            <a:pPr algn="ctr"/>
            <a:endParaRPr lang="en-US" u="sng" dirty="0"/>
          </a:p>
          <a:p>
            <a:pPr algn="ctr"/>
            <a:r>
              <a:rPr lang="en-US" dirty="0"/>
              <a:t>Reduced Substance Use</a:t>
            </a:r>
          </a:p>
          <a:p>
            <a:pPr algn="ctr"/>
            <a:r>
              <a:rPr lang="en-US" dirty="0"/>
              <a:t>Better Mental Health</a:t>
            </a:r>
          </a:p>
          <a:p>
            <a:pPr algn="ctr"/>
            <a:r>
              <a:rPr lang="en-US" dirty="0"/>
              <a:t>Better Physical Health</a:t>
            </a:r>
            <a:endParaRPr lang="en-C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8394B2-2B7D-B5D8-EE7C-F97090E2F0DB}"/>
              </a:ext>
            </a:extLst>
          </p:cNvPr>
          <p:cNvSpPr txBox="1"/>
          <p:nvPr/>
        </p:nvSpPr>
        <p:spPr>
          <a:xfrm>
            <a:off x="379602" y="2676303"/>
            <a:ext cx="1239793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u="sng" dirty="0"/>
              <a:t>Goals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Better Sleep</a:t>
            </a:r>
          </a:p>
          <a:p>
            <a:pPr algn="ctr"/>
            <a:r>
              <a:rPr lang="en-US" dirty="0"/>
              <a:t>Feeling Safe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3249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ew shape"/>
          <p:cNvSpPr/>
          <p:nvPr/>
        </p:nvSpPr>
        <p:spPr>
          <a:xfrm>
            <a:off x="457200" y="76200"/>
            <a:ext cx="7277100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l"/>
            <a:r>
              <a:rPr sz="1600" dirty="0">
                <a:solidFill>
                  <a:prstClr val="black"/>
                </a:solidFill>
                <a:latin typeface="arial"/>
              </a:rPr>
              <a:t>Proportion of adolescents in Lanark County who report sleeping on average 8 hours or more a night, or 7 hours or less a night</a:t>
            </a:r>
          </a:p>
        </p:txBody>
      </p:sp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69900" y="1104900"/>
            <a:ext cx="8280400" cy="38481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EA88A7E-2D3F-7839-53A9-2B55DC5B8953}"/>
              </a:ext>
            </a:extLst>
          </p:cNvPr>
          <p:cNvSpPr txBox="1"/>
          <p:nvPr/>
        </p:nvSpPr>
        <p:spPr>
          <a:xfrm>
            <a:off x="1035050" y="1479550"/>
            <a:ext cx="3981450" cy="954107"/>
          </a:xfrm>
          <a:prstGeom prst="rect">
            <a:avLst/>
          </a:prstGeom>
          <a:ln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35% of students were absent from school because they were too tired” </a:t>
            </a:r>
          </a:p>
          <a:p>
            <a:endParaRPr lang="en-US" dirty="0"/>
          </a:p>
          <a:p>
            <a:r>
              <a:rPr lang="en-US" dirty="0"/>
              <a:t>UCDSB “We All Belong JK-12 Student Survey” Apr 23</a:t>
            </a:r>
            <a:endParaRPr lang="en-C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4164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59"/>
          <p:cNvSpPr/>
          <p:nvPr/>
        </p:nvSpPr>
        <p:spPr>
          <a:xfrm>
            <a:off x="0" y="-20538"/>
            <a:ext cx="9144000" cy="197556"/>
          </a:xfrm>
          <a:prstGeom prst="rect">
            <a:avLst/>
          </a:prstGeom>
          <a:solidFill>
            <a:srgbClr val="569C3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74" name="Google Shape;274;p59"/>
          <p:cNvSpPr/>
          <p:nvPr/>
        </p:nvSpPr>
        <p:spPr>
          <a:xfrm>
            <a:off x="0" y="4957421"/>
            <a:ext cx="9144000" cy="197556"/>
          </a:xfrm>
          <a:prstGeom prst="rect">
            <a:avLst/>
          </a:prstGeom>
          <a:solidFill>
            <a:srgbClr val="569C3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75" name="Google Shape;275;p59"/>
          <p:cNvSpPr txBox="1"/>
          <p:nvPr/>
        </p:nvSpPr>
        <p:spPr>
          <a:xfrm>
            <a:off x="194554" y="726330"/>
            <a:ext cx="7503267" cy="615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Mental Health, Resilience &amp; Sleep</a:t>
            </a:r>
            <a:endParaRPr sz="14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6" name="Google Shape;276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2250" y="2571750"/>
            <a:ext cx="7558925" cy="2114550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59"/>
          <p:cNvSpPr txBox="1"/>
          <p:nvPr/>
        </p:nvSpPr>
        <p:spPr>
          <a:xfrm>
            <a:off x="629125" y="1598450"/>
            <a:ext cx="38124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am happy  - 7 hours or less of sleep	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59"/>
          <p:cNvSpPr txBox="1"/>
          <p:nvPr/>
        </p:nvSpPr>
        <p:spPr>
          <a:xfrm>
            <a:off x="4721525" y="1598450"/>
            <a:ext cx="3812400" cy="8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am happy  - 8 hours or more of sleep	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77186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60"/>
          <p:cNvSpPr/>
          <p:nvPr/>
        </p:nvSpPr>
        <p:spPr>
          <a:xfrm>
            <a:off x="0" y="-20538"/>
            <a:ext cx="9144000" cy="197556"/>
          </a:xfrm>
          <a:prstGeom prst="rect">
            <a:avLst/>
          </a:prstGeom>
          <a:solidFill>
            <a:srgbClr val="569C3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5" name="Google Shape;285;p60"/>
          <p:cNvSpPr/>
          <p:nvPr/>
        </p:nvSpPr>
        <p:spPr>
          <a:xfrm>
            <a:off x="0" y="4957421"/>
            <a:ext cx="9144000" cy="197556"/>
          </a:xfrm>
          <a:prstGeom prst="rect">
            <a:avLst/>
          </a:prstGeom>
          <a:solidFill>
            <a:srgbClr val="569C3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6" name="Google Shape;286;p60"/>
          <p:cNvSpPr txBox="1"/>
          <p:nvPr/>
        </p:nvSpPr>
        <p:spPr>
          <a:xfrm>
            <a:off x="194554" y="726330"/>
            <a:ext cx="7503267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Mental Health, Resilience &amp; Sleep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87" name="Google Shape;287;p60"/>
          <p:cNvGrpSpPr/>
          <p:nvPr/>
        </p:nvGrpSpPr>
        <p:grpSpPr>
          <a:xfrm>
            <a:off x="629125" y="1526092"/>
            <a:ext cx="7904800" cy="3413150"/>
            <a:chOff x="629125" y="1598450"/>
            <a:chExt cx="7904800" cy="3413150"/>
          </a:xfrm>
        </p:grpSpPr>
        <p:sp>
          <p:nvSpPr>
            <p:cNvPr id="288" name="Google Shape;288;p60"/>
            <p:cNvSpPr txBox="1"/>
            <p:nvPr/>
          </p:nvSpPr>
          <p:spPr>
            <a:xfrm>
              <a:off x="629125" y="1598450"/>
              <a:ext cx="3812400" cy="80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I  used cannabis during last 30 days 8 hours or more of sleep	</a:t>
              </a:r>
              <a:endPara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9" name="Google Shape;289;p60"/>
            <p:cNvSpPr txBox="1"/>
            <p:nvPr/>
          </p:nvSpPr>
          <p:spPr>
            <a:xfrm>
              <a:off x="4721525" y="1598450"/>
              <a:ext cx="3812400" cy="80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I used cannabis during last 30 days 7 hours or less of sleep	</a:t>
              </a:r>
              <a:endParaRPr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290" name="Google Shape;290;p60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29125" y="2571750"/>
              <a:ext cx="7904799" cy="243985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129572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EBB67-41EF-FD88-67CC-8BD9477C9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934" y="273844"/>
            <a:ext cx="3918494" cy="994172"/>
          </a:xfrm>
        </p:spPr>
        <p:txBody>
          <a:bodyPr>
            <a:normAutofit fontScale="90000"/>
          </a:bodyPr>
          <a:lstStyle/>
          <a:p>
            <a:r>
              <a:rPr lang="en-US" dirty="0"/>
              <a:t>Insufficient sleep is a significant risk factor</a:t>
            </a:r>
            <a:endParaRPr lang="en-CA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94C6A8E-1CA9-E901-7EBC-8857659EADA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70934" y="1268016"/>
            <a:ext cx="3189816" cy="3588544"/>
          </a:xfrm>
        </p:spPr>
      </p:pic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103128D3-1CDB-EE4E-A2CB-31E810EAD3B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670300" y="230416"/>
            <a:ext cx="3560778" cy="4682668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8889947-9EF3-447C-781F-5D2118E4B2BE}"/>
              </a:ext>
            </a:extLst>
          </p:cNvPr>
          <p:cNvSpPr txBox="1"/>
          <p:nvPr/>
        </p:nvSpPr>
        <p:spPr>
          <a:xfrm>
            <a:off x="7385050" y="1987550"/>
            <a:ext cx="16510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Review of the science provided in UCDSB Consultation on Adjusting Bell Times to promote improved sleep</a:t>
            </a:r>
          </a:p>
          <a:p>
            <a:endParaRPr lang="en-US" sz="1200" dirty="0"/>
          </a:p>
          <a:p>
            <a:r>
              <a:rPr lang="en-CA" sz="800" b="0" i="0" u="none" strike="noStrike" dirty="0">
                <a:solidFill>
                  <a:srgbClr val="0F6BA0"/>
                </a:solidFill>
                <a:effectLst/>
                <a:latin typeface="Arial" panose="020B0604020202020204" pitchFamily="34" charset="0"/>
                <a:hlinkClick r:id="rId4"/>
              </a:rPr>
              <a:t>https://youtu.be/Zl3y77qAxb4</a:t>
            </a:r>
            <a:endParaRPr lang="en-CA" sz="800" dirty="0"/>
          </a:p>
        </p:txBody>
      </p:sp>
    </p:spTree>
    <p:extLst>
      <p:ext uri="{BB962C8B-B14F-4D97-AF65-F5344CB8AC3E}">
        <p14:creationId xmlns:p14="http://schemas.microsoft.com/office/powerpoint/2010/main" val="2710254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6C74C-E37A-6A0A-B116-334A9534E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700" y="273844"/>
            <a:ext cx="7550150" cy="994172"/>
          </a:xfrm>
        </p:spPr>
        <p:txBody>
          <a:bodyPr>
            <a:normAutofit/>
          </a:bodyPr>
          <a:lstStyle/>
          <a:p>
            <a:r>
              <a:rPr lang="en-US" dirty="0"/>
              <a:t>Increase Awareness of Sleep’s Importance</a:t>
            </a:r>
            <a:endParaRPr lang="en-CA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D49DA753-E5F8-0B60-0036-01FF44E7137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09550" y="1375569"/>
            <a:ext cx="3886200" cy="2976208"/>
          </a:xfrm>
        </p:spPr>
      </p:pic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E7184D3F-0F58-1616-A445-E58317C1FCA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279900" y="1415058"/>
            <a:ext cx="3886200" cy="2185987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6B24F8C-3E0A-D3D4-5C02-6A3FF16C2F27}"/>
              </a:ext>
            </a:extLst>
          </p:cNvPr>
          <p:cNvSpPr txBox="1"/>
          <p:nvPr/>
        </p:nvSpPr>
        <p:spPr>
          <a:xfrm>
            <a:off x="4502150" y="3816350"/>
            <a:ext cx="3994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Developing 2024 plan now.  </a:t>
            </a:r>
          </a:p>
          <a:p>
            <a:endParaRPr lang="en-US" sz="1200" dirty="0"/>
          </a:p>
          <a:p>
            <a:r>
              <a:rPr lang="en-US" sz="1200" dirty="0"/>
              <a:t>Please let me know if you are interested in helping out.</a:t>
            </a:r>
            <a:endParaRPr lang="en-CA" sz="1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9972CC4-03DB-5874-E535-9CBEF8B142A0}"/>
              </a:ext>
            </a:extLst>
          </p:cNvPr>
          <p:cNvSpPr txBox="1"/>
          <p:nvPr/>
        </p:nvSpPr>
        <p:spPr>
          <a:xfrm>
            <a:off x="304800" y="4351777"/>
            <a:ext cx="3651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Opportunity to collaborate with newly formed Canadian Sleep Research Consortium</a:t>
            </a:r>
            <a:endParaRPr lang="en-CA" sz="1200" dirty="0"/>
          </a:p>
        </p:txBody>
      </p:sp>
    </p:spTree>
    <p:extLst>
      <p:ext uri="{BB962C8B-B14F-4D97-AF65-F5344CB8AC3E}">
        <p14:creationId xmlns:p14="http://schemas.microsoft.com/office/powerpoint/2010/main" val="1901944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336800" y="1854200"/>
            <a:ext cx="1422400" cy="2489200"/>
          </a:xfrm>
          <a:prstGeom prst="rect">
            <a:avLst/>
          </a:prstGeom>
        </p:spPr>
      </p:pic>
      <p:sp>
        <p:nvSpPr>
          <p:cNvPr id="4" name="New shape"/>
          <p:cNvSpPr/>
          <p:nvPr/>
        </p:nvSpPr>
        <p:spPr>
          <a:xfrm>
            <a:off x="241300" y="152400"/>
            <a:ext cx="59182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/>
          <a:lstStyle/>
          <a:p>
            <a:pPr algn="l"/>
            <a:r>
              <a:rPr sz="2700" b="1">
                <a:solidFill>
                  <a:srgbClr val="000000"/>
                </a:solidFill>
                <a:latin typeface="arial"/>
              </a:rPr>
              <a:t>School- Key Findings</a:t>
            </a:r>
          </a:p>
        </p:txBody>
      </p:sp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5676900" y="1536700"/>
            <a:ext cx="1181100" cy="368300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5676900" y="2489200"/>
            <a:ext cx="1181100" cy="368300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5676900" y="3517900"/>
            <a:ext cx="1181100" cy="368300"/>
          </a:xfrm>
          <a:prstGeom prst="rect">
            <a:avLst/>
          </a:prstGeom>
        </p:spPr>
      </p:pic>
      <p:sp>
        <p:nvSpPr>
          <p:cNvPr id="8" name="New shape"/>
          <p:cNvSpPr/>
          <p:nvPr/>
        </p:nvSpPr>
        <p:spPr>
          <a:xfrm>
            <a:off x="6743700" y="1549400"/>
            <a:ext cx="1460500" cy="393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sz="1000">
                <a:solidFill>
                  <a:prstClr val="black"/>
                </a:solidFill>
                <a:latin typeface="arial"/>
              </a:rPr>
              <a:t>Feel safe at school </a:t>
            </a:r>
          </a:p>
        </p:txBody>
      </p:sp>
      <p:sp>
        <p:nvSpPr>
          <p:cNvPr id="9" name="New shape"/>
          <p:cNvSpPr/>
          <p:nvPr/>
        </p:nvSpPr>
        <p:spPr>
          <a:xfrm>
            <a:off x="6743700" y="2489200"/>
            <a:ext cx="1460500" cy="393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sz="1000">
                <a:solidFill>
                  <a:prstClr val="black"/>
                </a:solidFill>
                <a:latin typeface="arial"/>
              </a:rPr>
              <a:t>Want to change schools</a:t>
            </a:r>
          </a:p>
        </p:txBody>
      </p:sp>
      <p:sp>
        <p:nvSpPr>
          <p:cNvPr id="10" name="New shape"/>
          <p:cNvSpPr/>
          <p:nvPr/>
        </p:nvSpPr>
        <p:spPr>
          <a:xfrm>
            <a:off x="6743700" y="3517900"/>
            <a:ext cx="1460500" cy="393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sz="1000">
                <a:solidFill>
                  <a:prstClr val="black"/>
                </a:solidFill>
                <a:latin typeface="arial"/>
              </a:rPr>
              <a:t>Get along with the teachers</a:t>
            </a:r>
          </a:p>
        </p:txBody>
      </p:sp>
      <p:sp>
        <p:nvSpPr>
          <p:cNvPr id="11" name="New shape"/>
          <p:cNvSpPr/>
          <p:nvPr/>
        </p:nvSpPr>
        <p:spPr>
          <a:xfrm>
            <a:off x="705644" y="1447800"/>
            <a:ext cx="1562100" cy="838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/>
          <a:lstStyle/>
          <a:p>
            <a:pPr algn="r"/>
            <a:r>
              <a:rPr sz="1000" b="1" dirty="0">
                <a:solidFill>
                  <a:prstClr val="black"/>
                </a:solidFill>
                <a:latin typeface="arial"/>
              </a:rPr>
              <a:t>Bored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Are often or always   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bored with the studies   </a:t>
            </a:r>
          </a:p>
        </p:txBody>
      </p:sp>
      <p:pic>
        <p:nvPicPr>
          <p:cNvPr id="12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079500" y="1638300"/>
            <a:ext cx="1181100" cy="330200"/>
          </a:xfrm>
          <a:prstGeom prst="rect">
            <a:avLst/>
          </a:prstGeom>
        </p:spPr>
      </p:pic>
      <p:sp>
        <p:nvSpPr>
          <p:cNvPr id="13" name="New shape"/>
          <p:cNvSpPr/>
          <p:nvPr/>
        </p:nvSpPr>
        <p:spPr>
          <a:xfrm>
            <a:off x="769144" y="2463800"/>
            <a:ext cx="1498600" cy="812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/>
          <a:lstStyle/>
          <a:p>
            <a:pPr algn="r"/>
            <a:r>
              <a:rPr sz="1000" b="1" dirty="0">
                <a:solidFill>
                  <a:prstClr val="black"/>
                </a:solidFill>
                <a:latin typeface="arial"/>
              </a:rPr>
              <a:t>Feel Bad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Often or always feel   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bad at school</a:t>
            </a:r>
            <a:r>
              <a:rPr sz="900" dirty="0">
                <a:solidFill>
                  <a:prstClr val="black"/>
                </a:solidFill>
                <a:latin typeface="arial"/>
              </a:rPr>
              <a:t>   </a:t>
            </a:r>
          </a:p>
        </p:txBody>
      </p:sp>
      <p:pic>
        <p:nvPicPr>
          <p:cNvPr id="14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079500" y="2641600"/>
            <a:ext cx="1181100" cy="330200"/>
          </a:xfrm>
          <a:prstGeom prst="rect">
            <a:avLst/>
          </a:prstGeom>
        </p:spPr>
      </p:pic>
      <p:sp>
        <p:nvSpPr>
          <p:cNvPr id="15" name="New shape"/>
          <p:cNvSpPr/>
          <p:nvPr/>
        </p:nvSpPr>
        <p:spPr>
          <a:xfrm>
            <a:off x="667544" y="3530600"/>
            <a:ext cx="1600200" cy="977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/>
          <a:lstStyle/>
          <a:p>
            <a:pPr algn="r"/>
            <a:r>
              <a:rPr sz="1000" b="1" dirty="0">
                <a:solidFill>
                  <a:prstClr val="black"/>
                </a:solidFill>
                <a:latin typeface="arial"/>
              </a:rPr>
              <a:t>Skipped School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Skipped school once or more   </a:t>
            </a:r>
          </a:p>
          <a:p>
            <a:pPr algn="r"/>
            <a:r>
              <a:rPr sz="800" dirty="0">
                <a:solidFill>
                  <a:prstClr val="black"/>
                </a:solidFill>
                <a:latin typeface="arial"/>
              </a:rPr>
              <a:t>in the past month   </a:t>
            </a:r>
          </a:p>
        </p:txBody>
      </p:sp>
      <p:pic>
        <p:nvPicPr>
          <p:cNvPr id="16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66800" y="3683000"/>
            <a:ext cx="1181100" cy="330200"/>
          </a:xfrm>
          <a:prstGeom prst="rect">
            <a:avLst/>
          </a:prstGeom>
        </p:spPr>
      </p:pic>
      <p:sp>
        <p:nvSpPr>
          <p:cNvPr id="17" name="New shape"/>
          <p:cNvSpPr/>
          <p:nvPr/>
        </p:nvSpPr>
        <p:spPr>
          <a:xfrm>
            <a:off x="3835400" y="1447800"/>
            <a:ext cx="1498600" cy="8001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/>
          <a:lstStyle/>
          <a:p>
            <a:pPr algn="l"/>
            <a:r>
              <a:rPr sz="1000" b="1" dirty="0">
                <a:solidFill>
                  <a:prstClr val="black"/>
                </a:solidFill>
                <a:latin typeface="arial"/>
              </a:rPr>
              <a:t>Bored</a:t>
            </a:r>
          </a:p>
          <a:p>
            <a:pPr algn="l"/>
            <a:r>
              <a:rPr sz="900" dirty="0">
                <a:solidFill>
                  <a:prstClr val="black"/>
                </a:solidFill>
                <a:latin typeface="arial"/>
              </a:rPr>
              <a:t> </a:t>
            </a:r>
            <a:endParaRPr sz="800" dirty="0">
              <a:solidFill>
                <a:prstClr val="black"/>
              </a:solidFill>
              <a:latin typeface="arial"/>
            </a:endParaRPr>
          </a:p>
          <a:p>
            <a:pPr algn="l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l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l"/>
            <a:r>
              <a:rPr sz="800" dirty="0">
                <a:solidFill>
                  <a:prstClr val="black"/>
                </a:solidFill>
                <a:latin typeface="arial"/>
              </a:rPr>
              <a:t>   Are often or always </a:t>
            </a:r>
          </a:p>
          <a:p>
            <a:pPr algn="l"/>
            <a:r>
              <a:rPr sz="800" dirty="0">
                <a:solidFill>
                  <a:prstClr val="black"/>
                </a:solidFill>
                <a:latin typeface="arial"/>
              </a:rPr>
              <a:t>   bored with the studies   </a:t>
            </a:r>
          </a:p>
        </p:txBody>
      </p:sp>
      <p:pic>
        <p:nvPicPr>
          <p:cNvPr id="18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3898900" y="1638300"/>
            <a:ext cx="1181100" cy="330200"/>
          </a:xfrm>
          <a:prstGeom prst="rect">
            <a:avLst/>
          </a:prstGeom>
        </p:spPr>
      </p:pic>
      <p:sp>
        <p:nvSpPr>
          <p:cNvPr id="19" name="New shape"/>
          <p:cNvSpPr/>
          <p:nvPr/>
        </p:nvSpPr>
        <p:spPr>
          <a:xfrm>
            <a:off x="3835400" y="2463800"/>
            <a:ext cx="1498600" cy="8001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/>
          <a:lstStyle/>
          <a:p>
            <a:pPr algn="l"/>
            <a:r>
              <a:rPr sz="1000" b="1" dirty="0">
                <a:solidFill>
                  <a:prstClr val="black"/>
                </a:solidFill>
                <a:latin typeface="arial"/>
              </a:rPr>
              <a:t>Feel Bad</a:t>
            </a:r>
          </a:p>
          <a:p>
            <a:pPr algn="l"/>
            <a:r>
              <a:rPr sz="900" dirty="0">
                <a:solidFill>
                  <a:prstClr val="black"/>
                </a:solidFill>
                <a:latin typeface="arial"/>
              </a:rPr>
              <a:t> </a:t>
            </a:r>
            <a:endParaRPr sz="800" dirty="0">
              <a:solidFill>
                <a:prstClr val="black"/>
              </a:solidFill>
              <a:latin typeface="arial"/>
            </a:endParaRPr>
          </a:p>
          <a:p>
            <a:pPr algn="l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l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l"/>
            <a:r>
              <a:rPr sz="800" dirty="0">
                <a:solidFill>
                  <a:prstClr val="black"/>
                </a:solidFill>
                <a:latin typeface="arial"/>
              </a:rPr>
              <a:t>  Often or always feel </a:t>
            </a:r>
          </a:p>
          <a:p>
            <a:pPr algn="l"/>
            <a:r>
              <a:rPr sz="800" dirty="0">
                <a:solidFill>
                  <a:prstClr val="black"/>
                </a:solidFill>
                <a:latin typeface="arial"/>
              </a:rPr>
              <a:t>  bad at school</a:t>
            </a:r>
          </a:p>
        </p:txBody>
      </p:sp>
      <p:pic>
        <p:nvPicPr>
          <p:cNvPr id="20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3898900" y="2641600"/>
            <a:ext cx="1181100" cy="330200"/>
          </a:xfrm>
          <a:prstGeom prst="rect">
            <a:avLst/>
          </a:prstGeom>
        </p:spPr>
      </p:pic>
      <p:sp>
        <p:nvSpPr>
          <p:cNvPr id="21" name="New shape"/>
          <p:cNvSpPr/>
          <p:nvPr/>
        </p:nvSpPr>
        <p:spPr>
          <a:xfrm>
            <a:off x="3835400" y="3530600"/>
            <a:ext cx="1765300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/>
          <a:lstStyle/>
          <a:p>
            <a:pPr algn="l"/>
            <a:r>
              <a:rPr sz="1000" b="1" dirty="0">
                <a:solidFill>
                  <a:prstClr val="black"/>
                </a:solidFill>
                <a:latin typeface="arial"/>
              </a:rPr>
              <a:t>Skipped School</a:t>
            </a:r>
          </a:p>
          <a:p>
            <a:pPr algn="l"/>
            <a:r>
              <a:rPr sz="900" dirty="0">
                <a:solidFill>
                  <a:prstClr val="black"/>
                </a:solidFill>
                <a:latin typeface="arial"/>
              </a:rPr>
              <a:t> </a:t>
            </a:r>
            <a:endParaRPr sz="800" dirty="0">
              <a:solidFill>
                <a:prstClr val="black"/>
              </a:solidFill>
              <a:latin typeface="arial"/>
            </a:endParaRPr>
          </a:p>
          <a:p>
            <a:pPr algn="l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l"/>
            <a:r>
              <a:rPr sz="800" dirty="0">
                <a:solidFill>
                  <a:prstClr val="black"/>
                </a:solidFill>
                <a:latin typeface="arial"/>
              </a:rPr>
              <a:t> </a:t>
            </a:r>
          </a:p>
          <a:p>
            <a:pPr algn="l"/>
            <a:r>
              <a:rPr sz="800" dirty="0">
                <a:solidFill>
                  <a:prstClr val="black"/>
                </a:solidFill>
                <a:latin typeface="arial"/>
              </a:rPr>
              <a:t>  Skipped school once or more</a:t>
            </a:r>
          </a:p>
          <a:p>
            <a:pPr algn="l"/>
            <a:r>
              <a:rPr sz="800" dirty="0">
                <a:solidFill>
                  <a:prstClr val="black"/>
                </a:solidFill>
                <a:latin typeface="arial"/>
              </a:rPr>
              <a:t>  in the past month</a:t>
            </a:r>
          </a:p>
        </p:txBody>
      </p:sp>
      <p:pic>
        <p:nvPicPr>
          <p:cNvPr id="22" name="New picture"/>
          <p:cNvPicPr/>
          <p:nvPr/>
        </p:nvPicPr>
        <p:blipFill>
          <a:blip r:embed="rId13"/>
          <a:stretch>
            <a:fillRect/>
          </a:stretch>
        </p:blipFill>
        <p:spPr>
          <a:xfrm>
            <a:off x="3898900" y="3683000"/>
            <a:ext cx="1181100" cy="330200"/>
          </a:xfrm>
          <a:prstGeom prst="rect">
            <a:avLst/>
          </a:prstGeom>
        </p:spPr>
      </p:pic>
      <p:sp>
        <p:nvSpPr>
          <p:cNvPr id="23" name="New shape"/>
          <p:cNvSpPr/>
          <p:nvPr/>
        </p:nvSpPr>
        <p:spPr>
          <a:xfrm>
            <a:off x="1524000" y="1104900"/>
            <a:ext cx="952500" cy="177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/>
          <a:lstStyle/>
          <a:p>
            <a:pPr algn="r"/>
            <a:r>
              <a:rPr sz="1200" b="1">
                <a:solidFill>
                  <a:srgbClr val="F08621"/>
                </a:solidFill>
                <a:latin typeface="arial"/>
              </a:rPr>
              <a:t>Girls </a:t>
            </a:r>
          </a:p>
        </p:txBody>
      </p:sp>
      <p:sp>
        <p:nvSpPr>
          <p:cNvPr id="24" name="New shape"/>
          <p:cNvSpPr/>
          <p:nvPr/>
        </p:nvSpPr>
        <p:spPr>
          <a:xfrm>
            <a:off x="3771900" y="1092200"/>
            <a:ext cx="952500" cy="177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/>
          <a:lstStyle/>
          <a:p>
            <a:pPr algn="l"/>
            <a:r>
              <a:rPr sz="1200" b="1">
                <a:solidFill>
                  <a:srgbClr val="4ABBB5"/>
                </a:solidFill>
                <a:latin typeface="arial"/>
              </a:rPr>
              <a:t>Boys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01305EB-0DC2-ECC5-0968-38FA100CC2FD}"/>
              </a:ext>
            </a:extLst>
          </p:cNvPr>
          <p:cNvSpPr txBox="1"/>
          <p:nvPr/>
        </p:nvSpPr>
        <p:spPr>
          <a:xfrm>
            <a:off x="285750" y="4602261"/>
            <a:ext cx="80899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CA" dirty="0"/>
              <a:t>Reports available at https://planetyouthlanark.ca/survey-findings/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1761EF4-B046-D5D5-571C-1E23A3D0918A}"/>
              </a:ext>
            </a:extLst>
          </p:cNvPr>
          <p:cNvSpPr txBox="1"/>
          <p:nvPr/>
        </p:nvSpPr>
        <p:spPr>
          <a:xfrm>
            <a:off x="4254500" y="274221"/>
            <a:ext cx="3460750" cy="830997"/>
          </a:xfrm>
          <a:prstGeom prst="rect">
            <a:avLst/>
          </a:prstGeom>
          <a:ln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200" dirty="0"/>
              <a:t>“7 in 10 students feel safe in various locations throughout the school”</a:t>
            </a:r>
          </a:p>
          <a:p>
            <a:endParaRPr lang="en-US" sz="1200" dirty="0"/>
          </a:p>
          <a:p>
            <a:r>
              <a:rPr lang="en-US" sz="1200" dirty="0"/>
              <a:t>UCDSB “We All Belong JK-12 Student Survey” Apr 23</a:t>
            </a:r>
            <a:endParaRPr lang="en-CA" sz="1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603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"/>
          <p:cNvSpPr txBox="1">
            <a:spLocks noGrp="1"/>
          </p:cNvSpPr>
          <p:nvPr>
            <p:ph type="title"/>
          </p:nvPr>
        </p:nvSpPr>
        <p:spPr>
          <a:xfrm>
            <a:off x="305394" y="199083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/>
              <a:t>How are we involving youth voices?</a:t>
            </a:r>
            <a:endParaRPr b="1" dirty="0"/>
          </a:p>
        </p:txBody>
      </p:sp>
      <p:pic>
        <p:nvPicPr>
          <p:cNvPr id="106" name="Google Shape;10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02496" y="1243825"/>
            <a:ext cx="3427950" cy="323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0"/>
          <p:cNvSpPr txBox="1">
            <a:spLocks noGrp="1"/>
          </p:cNvSpPr>
          <p:nvPr>
            <p:ph type="body" idx="1"/>
          </p:nvPr>
        </p:nvSpPr>
        <p:spPr>
          <a:xfrm>
            <a:off x="0" y="771782"/>
            <a:ext cx="6394450" cy="437171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1600" dirty="0"/>
              <a:t>Asset Mapping in early 2022 with Student’s Commission </a:t>
            </a:r>
            <a:endParaRPr sz="1600" dirty="0"/>
          </a:p>
          <a:p>
            <a:pPr marL="114300" lvl="0" indent="0" algn="l" rtl="0"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" sz="1600" dirty="0"/>
              <a:t>Began youth consultation process October of 2022 - ongoing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" sz="1600" dirty="0"/>
              <a:t>All Youth Centres </a:t>
            </a:r>
            <a:r>
              <a:rPr lang="en-US" sz="1600" dirty="0"/>
              <a:t>completed 1</a:t>
            </a:r>
            <a:r>
              <a:rPr lang="en-US" sz="1600" baseline="30000" dirty="0"/>
              <a:t>st</a:t>
            </a:r>
            <a:r>
              <a:rPr lang="en-US" sz="1600" dirty="0"/>
              <a:t> round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Other Youth Serving Organization Youth groups (Open Doors)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Local high schools (PDCI &amp; CPHS)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114300" indent="0">
              <a:buNone/>
            </a:pPr>
            <a:r>
              <a:rPr lang="en-US" sz="1600" dirty="0"/>
              <a:t>August 2023 Youth Summit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Report available from facilitators soon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Key message is we need to listen to youth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114300" indent="0">
              <a:buNone/>
            </a:pPr>
            <a:r>
              <a:rPr lang="en-US" sz="1600" dirty="0"/>
              <a:t>2024 - 2027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Developing plan for 2 summits per year 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114300" indent="0">
              <a:buNone/>
            </a:pPr>
            <a:r>
              <a:rPr lang="en-US" sz="1600" dirty="0"/>
              <a:t>Establishing Youth Advisory Committee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kern="0" dirty="0">
                <a:solidFill>
                  <a:srgbClr val="000000"/>
                </a:solidFill>
                <a:cs typeface="Arial"/>
                <a:sym typeface="Arial"/>
              </a:rPr>
              <a:t>T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</a:rPr>
              <a:t>o help shape how the initiatives will be implemented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“With Us not For Us”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Leadership by Rebecca Shams, LLGHU Health Promoter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Developing Lanark County wide 3 year youth engagement plan</a:t>
            </a:r>
          </a:p>
          <a:p>
            <a:pPr marL="571500" lvl="1" indent="0">
              <a:spcBef>
                <a:spcPts val="1200"/>
              </a:spcBef>
              <a:buSzPts val="1800"/>
              <a:buNone/>
            </a:pPr>
            <a:endParaRPr lang="en-US" sz="1400" dirty="0"/>
          </a:p>
          <a:p>
            <a:pPr marL="571500" lvl="1" indent="0">
              <a:spcBef>
                <a:spcPts val="1200"/>
              </a:spcBef>
              <a:buSzPts val="1800"/>
              <a:buNone/>
            </a:pPr>
            <a:endParaRPr sz="1400" dirty="0"/>
          </a:p>
        </p:txBody>
      </p:sp>
    </p:spTree>
    <p:extLst>
      <p:ext uri="{BB962C8B-B14F-4D97-AF65-F5344CB8AC3E}">
        <p14:creationId xmlns:p14="http://schemas.microsoft.com/office/powerpoint/2010/main" val="4180426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3839-B994-2C54-8D7B-FB2F1544B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Funding Opportunity via PHAC</a:t>
            </a:r>
            <a:endParaRPr lang="en-CA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8E45AA6-7FC3-6054-DB79-2D9B345AEFB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7771" y="1102916"/>
            <a:ext cx="4407079" cy="300355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F24A5B-AFB5-8EDD-952E-A8CC51FE08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0" y="1108869"/>
            <a:ext cx="3886200" cy="3263504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en-CA" b="1" i="0" dirty="0">
                <a:solidFill>
                  <a:srgbClr val="333333"/>
                </a:solidFill>
                <a:effectLst/>
                <a:latin typeface="Lato" panose="020F0502020204030203" pitchFamily="34" charset="0"/>
              </a:rPr>
              <a:t>Stream 2: Implementation Research</a:t>
            </a:r>
          </a:p>
          <a:p>
            <a:pPr algn="l"/>
            <a:r>
              <a:rPr lang="en-CA" b="0" i="0" dirty="0">
                <a:solidFill>
                  <a:srgbClr val="333333"/>
                </a:solidFill>
                <a:effectLst/>
                <a:latin typeface="Noto Sans" panose="020B0502040504020204" pitchFamily="34" charset="0"/>
              </a:rPr>
              <a:t>This second Stream of funding is not part of this solicitation. It will support eligible recipients to identify, test and rigorously evaluate an intervention in accordance with the </a:t>
            </a:r>
            <a:r>
              <a:rPr lang="en-CA" b="0" i="0" u="sng" dirty="0">
                <a:solidFill>
                  <a:srgbClr val="284162"/>
                </a:solidFill>
                <a:effectLst/>
                <a:latin typeface="Noto Sans" panose="020B0502040504020204" pitchFamily="34" charset="0"/>
                <a:hlinkClick r:id="rId3"/>
              </a:rPr>
              <a:t>core steps of the IPM</a:t>
            </a:r>
            <a:r>
              <a:rPr lang="en-CA" b="0" i="0" dirty="0">
                <a:solidFill>
                  <a:srgbClr val="333333"/>
                </a:solidFill>
                <a:effectLst/>
                <a:latin typeface="Noto Sans" panose="020B0502040504020204" pitchFamily="34" charset="0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CA" b="0" i="0" dirty="0">
                <a:solidFill>
                  <a:srgbClr val="333333"/>
                </a:solidFill>
                <a:effectLst/>
                <a:latin typeface="Noto Sans" panose="020B0502040504020204" pitchFamily="34" charset="0"/>
              </a:rPr>
              <a:t>Maximum amount of $250,000 of funding per year for up to 3 years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CA" b="0" i="0" dirty="0">
                <a:solidFill>
                  <a:srgbClr val="333333"/>
                </a:solidFill>
                <a:effectLst/>
                <a:latin typeface="Noto Sans" panose="020B0502040504020204" pitchFamily="34" charset="0"/>
              </a:rPr>
              <a:t>Applications by invitation only in a separate CFP, planned for Spring 2024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CA" b="0" i="0" dirty="0">
                <a:solidFill>
                  <a:srgbClr val="333333"/>
                </a:solidFill>
                <a:effectLst/>
                <a:latin typeface="Noto Sans" panose="020B0502040504020204" pitchFamily="34" charset="0"/>
              </a:rPr>
              <a:t>Recipients must have completed steps 1 to 3 of the IPM prior to the project start date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CA" b="0" i="0" dirty="0">
                <a:solidFill>
                  <a:srgbClr val="333333"/>
                </a:solidFill>
                <a:effectLst/>
                <a:latin typeface="Noto Sans" panose="020B0502040504020204" pitchFamily="34" charset="0"/>
              </a:rPr>
              <a:t>Funding will support the recipient to deliver and evaluate interventions that have been identified through real-time local data and engagement sessions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CA" b="0" i="0" dirty="0">
                <a:solidFill>
                  <a:srgbClr val="333333"/>
                </a:solidFill>
                <a:effectLst/>
                <a:latin typeface="Noto Sans" panose="020B0502040504020204" pitchFamily="34" charset="0"/>
              </a:rPr>
              <a:t>Targeted solicitation and intake for Stream 2 will happen in Spring 2024 and Spring 2025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CA" b="0" i="0" dirty="0">
                <a:solidFill>
                  <a:srgbClr val="333333"/>
                </a:solidFill>
                <a:effectLst/>
                <a:latin typeface="Noto Sans" panose="020B0502040504020204" pitchFamily="34" charset="0"/>
              </a:rPr>
              <a:t>As part of Stream 2, eligible recipients will also be required to work with a researcher to conduct Population Health Implementation research to measure the impact of implementing the IPM in their community</a:t>
            </a:r>
          </a:p>
          <a:p>
            <a:endParaRPr lang="en-C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2230DB-08E0-B4AD-EC12-C545E39932A8}"/>
              </a:ext>
            </a:extLst>
          </p:cNvPr>
          <p:cNvSpPr txBox="1"/>
          <p:nvPr/>
        </p:nvSpPr>
        <p:spPr>
          <a:xfrm>
            <a:off x="603250" y="4055666"/>
            <a:ext cx="7981950" cy="1046440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Planet Youth Lanark County anticipates being invited to apply for Stream 2 funding in Spring 2024</a:t>
            </a:r>
          </a:p>
          <a:p>
            <a:pPr algn="ctr"/>
            <a:endParaRPr lang="en-US" sz="1200" dirty="0"/>
          </a:p>
          <a:p>
            <a:pPr algn="ctr"/>
            <a:r>
              <a:rPr lang="en-US" sz="1200" dirty="0"/>
              <a:t>A strong evidence informed/community based intervention/action plan is required</a:t>
            </a:r>
          </a:p>
          <a:p>
            <a:pPr algn="ctr"/>
            <a:endParaRPr lang="en-US" sz="1200" dirty="0"/>
          </a:p>
          <a:p>
            <a:pPr algn="ctr"/>
            <a:r>
              <a:rPr lang="en-US" sz="1200" dirty="0"/>
              <a:t>Everyone is welcome/encouraged to join in developing the plan</a:t>
            </a:r>
          </a:p>
        </p:txBody>
      </p:sp>
    </p:spTree>
    <p:extLst>
      <p:ext uri="{BB962C8B-B14F-4D97-AF65-F5344CB8AC3E}">
        <p14:creationId xmlns:p14="http://schemas.microsoft.com/office/powerpoint/2010/main" val="2014287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38"/>
          <p:cNvSpPr txBox="1">
            <a:spLocks noGrp="1"/>
          </p:cNvSpPr>
          <p:nvPr>
            <p:ph type="body" idx="1"/>
          </p:nvPr>
        </p:nvSpPr>
        <p:spPr>
          <a:xfrm>
            <a:off x="296141" y="612005"/>
            <a:ext cx="8551718" cy="3305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CA" dirty="0"/>
              <a:t>www.planetyouthlanark.ca</a:t>
            </a: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CA" dirty="0">
                <a:hlinkClick r:id="rId3"/>
              </a:rPr>
              <a:t>info@planetyouthlanark.ca</a:t>
            </a:r>
            <a:endParaRPr lang="en-CA" dirty="0"/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lang="en-CA" dirty="0"/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dirty="0"/>
              <a:t>Society Evolves At The Speed Of Relationships</a:t>
            </a: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CA" dirty="0"/>
              <a:t>Relationships Are Built At The Speed of Trust</a:t>
            </a:r>
            <a:endParaRPr lang="fr-FR" dirty="0"/>
          </a:p>
          <a:p>
            <a:pPr marL="0" lvl="0" indent="0" algn="ctr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dirty="0"/>
          </a:p>
          <a:p>
            <a:pPr marL="0" lvl="0" indent="0" algn="ctr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dirty="0"/>
          </a:p>
        </p:txBody>
      </p:sp>
      <p:sp>
        <p:nvSpPr>
          <p:cNvPr id="463" name="Google Shape;463;p38"/>
          <p:cNvSpPr/>
          <p:nvPr/>
        </p:nvSpPr>
        <p:spPr>
          <a:xfrm>
            <a:off x="0" y="-20538"/>
            <a:ext cx="9144000" cy="197556"/>
          </a:xfrm>
          <a:prstGeom prst="rect">
            <a:avLst/>
          </a:prstGeom>
          <a:solidFill>
            <a:srgbClr val="569C3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4" name="Google Shape;464;p38"/>
          <p:cNvSpPr/>
          <p:nvPr/>
        </p:nvSpPr>
        <p:spPr>
          <a:xfrm>
            <a:off x="0" y="4957421"/>
            <a:ext cx="9144000" cy="197556"/>
          </a:xfrm>
          <a:prstGeom prst="rect">
            <a:avLst/>
          </a:prstGeom>
          <a:solidFill>
            <a:srgbClr val="569C3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84996972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Kilter">
      <a:dk1>
        <a:srgbClr val="000000"/>
      </a:dk1>
      <a:lt1>
        <a:srgbClr val="FFFFFF"/>
      </a:lt1>
      <a:dk2>
        <a:srgbClr val="318FC5"/>
      </a:dk2>
      <a:lt2>
        <a:srgbClr val="AEE8FB"/>
      </a:lt2>
      <a:accent1>
        <a:srgbClr val="76C5EF"/>
      </a:accent1>
      <a:accent2>
        <a:srgbClr val="FEA022"/>
      </a:accent2>
      <a:accent3>
        <a:srgbClr val="FF6700"/>
      </a:accent3>
      <a:accent4>
        <a:srgbClr val="70A525"/>
      </a:accent4>
      <a:accent5>
        <a:srgbClr val="A5D848"/>
      </a:accent5>
      <a:accent6>
        <a:srgbClr val="20768C"/>
      </a:accent6>
      <a:hlink>
        <a:srgbClr val="7AB6E8"/>
      </a:hlink>
      <a:folHlink>
        <a:srgbClr val="83B0D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1875</TotalTime>
  <Words>1035</Words>
  <Application>Microsoft Office PowerPoint</Application>
  <PresentationFormat>On-screen Show (16:9)</PresentationFormat>
  <Paragraphs>168</Paragraphs>
  <Slides>14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Lato</vt:lpstr>
      <vt:lpstr>Noto Sans</vt:lpstr>
      <vt:lpstr>Calibri</vt:lpstr>
      <vt:lpstr>Trebuchet MS</vt:lpstr>
      <vt:lpstr>arial</vt:lpstr>
      <vt:lpstr>Century Gothic</vt:lpstr>
      <vt:lpstr>Oxygen</vt:lpstr>
      <vt:lpstr>arial</vt:lpstr>
      <vt:lpstr>Calibri Light</vt:lpstr>
      <vt:lpstr>ＭＳ Ｐゴシック</vt:lpstr>
      <vt:lpstr>Office Theme</vt:lpstr>
      <vt:lpstr>2_Office Theme</vt:lpstr>
      <vt:lpstr>3_Office Theme</vt:lpstr>
      <vt:lpstr>PowerPoint Presentation</vt:lpstr>
      <vt:lpstr>PowerPoint Presentation</vt:lpstr>
      <vt:lpstr>The Proven Icelandic prevention model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Insufficient sleep is a significant risk factor</vt:lpstr>
      <vt:lpstr>Increase Awareness of Sleep’s Importance</vt:lpstr>
      <vt:lpstr>PowerPoint Presentation</vt:lpstr>
      <vt:lpstr>How are we involving youth voices?</vt:lpstr>
      <vt:lpstr>Funding Opportunity via PHAC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PPP_PlanetYouth_Final_BrdMtg_2023May10.pptx</dc:title>
  <dc:creator>David Somppi</dc:creator>
  <cp:keywords>PPP_PlanetYouth_Final_BrdMtg_2023May10.pptx</cp:keywords>
  <cp:lastModifiedBy>David Somppi</cp:lastModifiedBy>
  <cp:revision>34</cp:revision>
  <cp:lastPrinted>2023-09-19T20:40:30Z</cp:lastPrinted>
  <dcterms:created xsi:type="dcterms:W3CDTF">2020-11-15T01:43:55Z</dcterms:created>
  <dcterms:modified xsi:type="dcterms:W3CDTF">2024-01-11T14:52:27Z</dcterms:modified>
</cp:coreProperties>
</file>