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9144000" cy="6858000"/>
  <p:embeddedFontLst>
    <p:embeddedFont>
      <p:font typeface="Century Gothic" panose="020B0502020202020204"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772">
          <p15:clr>
            <a:srgbClr val="A4A3A4"/>
          </p15:clr>
        </p15:guide>
        <p15:guide id="2" pos="4416">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2" roundtripDataSignature="AMtx7mj/QE3rsAsbCfToFoPbhpLCXayWM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636" y="342"/>
      </p:cViewPr>
      <p:guideLst>
        <p:guide orient="horz" pos="1772"/>
        <p:guide pos="44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29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257550"/>
            <a:ext cx="7315200" cy="30861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29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29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
        <p:cNvGrpSpPr/>
        <p:nvPr/>
      </p:nvGrpSpPr>
      <p:grpSpPr>
        <a:xfrm>
          <a:off x="0" y="0"/>
          <a:ext cx="0" cy="0"/>
          <a:chOff x="0" y="0"/>
          <a:chExt cx="0" cy="0"/>
        </a:xfrm>
      </p:grpSpPr>
      <p:sp>
        <p:nvSpPr>
          <p:cNvPr id="19" name="Google Shape;19;p1: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 name="Google Shape;20;p1:notes"/>
          <p:cNvSpPr txBox="1">
            <a:spLocks noGrp="1"/>
          </p:cNvSpPr>
          <p:nvPr>
            <p:ph type="body" idx="1"/>
          </p:nvPr>
        </p:nvSpPr>
        <p:spPr>
          <a:xfrm>
            <a:off x="914400" y="3257550"/>
            <a:ext cx="7315200" cy="308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 name="Google Shape;21;p1:notes"/>
          <p:cNvSpPr txBox="1">
            <a:spLocks noGrp="1"/>
          </p:cNvSpPr>
          <p:nvPr>
            <p:ph type="sldNum" idx="12"/>
          </p:nvPr>
        </p:nvSpPr>
        <p:spPr>
          <a:xfrm>
            <a:off x="5179484" y="6513910"/>
            <a:ext cx="3962400" cy="3429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9:notes"/>
          <p:cNvSpPr txBox="1">
            <a:spLocks noGrp="1"/>
          </p:cNvSpPr>
          <p:nvPr>
            <p:ph type="body" idx="1"/>
          </p:nvPr>
        </p:nvSpPr>
        <p:spPr>
          <a:xfrm>
            <a:off x="914400" y="3257550"/>
            <a:ext cx="73152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 name="Google Shape;76;p9: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0:notes"/>
          <p:cNvSpPr txBox="1">
            <a:spLocks noGrp="1"/>
          </p:cNvSpPr>
          <p:nvPr>
            <p:ph type="body" idx="1"/>
          </p:nvPr>
        </p:nvSpPr>
        <p:spPr>
          <a:xfrm>
            <a:off x="914400" y="3257550"/>
            <a:ext cx="73152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p10: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11:notes"/>
          <p:cNvSpPr txBox="1">
            <a:spLocks noGrp="1"/>
          </p:cNvSpPr>
          <p:nvPr>
            <p:ph type="body" idx="1"/>
          </p:nvPr>
        </p:nvSpPr>
        <p:spPr>
          <a:xfrm>
            <a:off x="914400" y="3257550"/>
            <a:ext cx="73152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11: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
        <p:cNvGrpSpPr/>
        <p:nvPr/>
      </p:nvGrpSpPr>
      <p:grpSpPr>
        <a:xfrm>
          <a:off x="0" y="0"/>
          <a:ext cx="0" cy="0"/>
          <a:chOff x="0" y="0"/>
          <a:chExt cx="0" cy="0"/>
        </a:xfrm>
      </p:grpSpPr>
      <p:sp>
        <p:nvSpPr>
          <p:cNvPr id="31" name="Google Shape;31;p2:notes"/>
          <p:cNvSpPr txBox="1">
            <a:spLocks noGrp="1"/>
          </p:cNvSpPr>
          <p:nvPr>
            <p:ph type="body" idx="1"/>
          </p:nvPr>
        </p:nvSpPr>
        <p:spPr>
          <a:xfrm>
            <a:off x="914400" y="3257550"/>
            <a:ext cx="73152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 name="Google Shape;32;p2: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3:notes"/>
          <p:cNvSpPr txBox="1">
            <a:spLocks noGrp="1"/>
          </p:cNvSpPr>
          <p:nvPr>
            <p:ph type="body" idx="1"/>
          </p:nvPr>
        </p:nvSpPr>
        <p:spPr>
          <a:xfrm>
            <a:off x="914400" y="3257550"/>
            <a:ext cx="73152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 name="Google Shape;38;p3: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g3be729b6179_0_0:notes"/>
          <p:cNvSpPr>
            <a:spLocks noGrp="1" noRot="1" noChangeAspect="1"/>
          </p:cNvSpPr>
          <p:nvPr>
            <p:ph type="sldImg" idx="2"/>
          </p:nvPr>
        </p:nvSpPr>
        <p:spPr>
          <a:xfrm>
            <a:off x="2286000" y="514350"/>
            <a:ext cx="4572000" cy="2571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 name="Google Shape;43;g3be729b6179_0_0:notes"/>
          <p:cNvSpPr txBox="1">
            <a:spLocks noGrp="1"/>
          </p:cNvSpPr>
          <p:nvPr>
            <p:ph type="body" idx="1"/>
          </p:nvPr>
        </p:nvSpPr>
        <p:spPr>
          <a:xfrm>
            <a:off x="914400" y="3257550"/>
            <a:ext cx="73152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3be729b6179_0_0:notes"/>
          <p:cNvSpPr txBox="1">
            <a:spLocks noGrp="1"/>
          </p:cNvSpPr>
          <p:nvPr>
            <p:ph type="sldNum" idx="12"/>
          </p:nvPr>
        </p:nvSpPr>
        <p:spPr>
          <a:xfrm>
            <a:off x="5179484" y="6513910"/>
            <a:ext cx="3962400" cy="3429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4:notes"/>
          <p:cNvSpPr txBox="1">
            <a:spLocks noGrp="1"/>
          </p:cNvSpPr>
          <p:nvPr>
            <p:ph type="body" idx="1"/>
          </p:nvPr>
        </p:nvSpPr>
        <p:spPr>
          <a:xfrm>
            <a:off x="914400" y="3257550"/>
            <a:ext cx="73152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 name="Google Shape;51;p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5:notes"/>
          <p:cNvSpPr txBox="1">
            <a:spLocks noGrp="1"/>
          </p:cNvSpPr>
          <p:nvPr>
            <p:ph type="body" idx="1"/>
          </p:nvPr>
        </p:nvSpPr>
        <p:spPr>
          <a:xfrm>
            <a:off x="914400" y="3257550"/>
            <a:ext cx="73152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 name="Google Shape;56;p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6:notes"/>
          <p:cNvSpPr txBox="1">
            <a:spLocks noGrp="1"/>
          </p:cNvSpPr>
          <p:nvPr>
            <p:ph type="body" idx="1"/>
          </p:nvPr>
        </p:nvSpPr>
        <p:spPr>
          <a:xfrm>
            <a:off x="914400" y="3257550"/>
            <a:ext cx="73152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 name="Google Shape;61;p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7:notes"/>
          <p:cNvSpPr txBox="1">
            <a:spLocks noGrp="1"/>
          </p:cNvSpPr>
          <p:nvPr>
            <p:ph type="body" idx="1"/>
          </p:nvPr>
        </p:nvSpPr>
        <p:spPr>
          <a:xfrm>
            <a:off x="914400" y="3257550"/>
            <a:ext cx="73152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 name="Google Shape;66;p7: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8:notes"/>
          <p:cNvSpPr txBox="1">
            <a:spLocks noGrp="1"/>
          </p:cNvSpPr>
          <p:nvPr>
            <p:ph type="body" idx="1"/>
          </p:nvPr>
        </p:nvSpPr>
        <p:spPr>
          <a:xfrm>
            <a:off x="914400" y="3257550"/>
            <a:ext cx="73152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 name="Google Shape;71;p8: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3"/>
        <p:cNvGrpSpPr/>
        <p:nvPr/>
      </p:nvGrpSpPr>
      <p:grpSpPr>
        <a:xfrm>
          <a:off x="0" y="0"/>
          <a:ext cx="0" cy="0"/>
          <a:chOff x="0" y="0"/>
          <a:chExt cx="0" cy="0"/>
        </a:xfrm>
      </p:grpSpPr>
      <p:sp>
        <p:nvSpPr>
          <p:cNvPr id="14" name="Google Shape;14;p14"/>
          <p:cNvSpPr txBox="1">
            <a:spLocks noGrp="1"/>
          </p:cNvSpPr>
          <p:nvPr>
            <p:ph type="body" idx="1"/>
          </p:nvPr>
        </p:nvSpPr>
        <p:spPr>
          <a:xfrm>
            <a:off x="592666" y="1110074"/>
            <a:ext cx="8094133" cy="33058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50000"/>
              </a:lnSpc>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5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2pPr>
            <a:lvl3pPr marL="1371600" marR="0" lvl="2" indent="-330200" algn="l" rtl="0">
              <a:spcBef>
                <a:spcPts val="320"/>
              </a:spcBef>
              <a:spcAft>
                <a:spcPts val="0"/>
              </a:spcAft>
              <a:buClr>
                <a:schemeClr val="dk1"/>
              </a:buClr>
              <a:buSzPts val="1600"/>
              <a:buFont typeface="Arial"/>
              <a:buChar char="•"/>
              <a:defRPr sz="1600" b="1"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1"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1"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9pPr>
          </a:lstStyle>
          <a:p>
            <a:endParaRPr/>
          </a:p>
        </p:txBody>
      </p:sp>
      <p:sp>
        <p:nvSpPr>
          <p:cNvPr id="15" name="Google Shape;15;p14"/>
          <p:cNvSpPr txBox="1">
            <a:spLocks noGrp="1"/>
          </p:cNvSpPr>
          <p:nvPr>
            <p:ph type="sldNum" idx="12"/>
          </p:nvPr>
        </p:nvSpPr>
        <p:spPr>
          <a:xfrm>
            <a:off x="6553200" y="4640612"/>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16"/>
        <p:cNvGrpSpPr/>
        <p:nvPr/>
      </p:nvGrpSpPr>
      <p:grpSpPr>
        <a:xfrm>
          <a:off x="0" y="0"/>
          <a:ext cx="0" cy="0"/>
          <a:chOff x="0" y="0"/>
          <a:chExt cx="0" cy="0"/>
        </a:xfrm>
      </p:grpSpPr>
      <p:sp>
        <p:nvSpPr>
          <p:cNvPr id="17" name="Google Shape;17;p15"/>
          <p:cNvSpPr txBox="1">
            <a:spLocks noGrp="1"/>
          </p:cNvSpPr>
          <p:nvPr>
            <p:ph type="sldNum" idx="12"/>
          </p:nvPr>
        </p:nvSpPr>
        <p:spPr>
          <a:xfrm>
            <a:off x="6553200" y="4640612"/>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r>
              <a:rPr lang="en-GB"/>
              <a:t>#</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2"/>
          <p:cNvPicPr preferRelativeResize="0"/>
          <p:nvPr/>
        </p:nvPicPr>
        <p:blipFill rotWithShape="1">
          <a:blip r:embed="rId5">
            <a:alphaModFix/>
          </a:blip>
          <a:srcRect/>
          <a:stretch/>
        </p:blipFill>
        <p:spPr>
          <a:xfrm>
            <a:off x="7725070" y="427461"/>
            <a:ext cx="889541" cy="700342"/>
          </a:xfrm>
          <a:prstGeom prst="rect">
            <a:avLst/>
          </a:prstGeom>
          <a:noFill/>
          <a:ln>
            <a:noFill/>
          </a:ln>
        </p:spPr>
      </p:pic>
      <p:sp>
        <p:nvSpPr>
          <p:cNvPr id="11" name="Google Shape;11;p12"/>
          <p:cNvSpPr txBox="1">
            <a:spLocks noGrp="1"/>
          </p:cNvSpPr>
          <p:nvPr>
            <p:ph type="sldNum" idx="12"/>
          </p:nvPr>
        </p:nvSpPr>
        <p:spPr>
          <a:xfrm>
            <a:off x="6553200" y="4640612"/>
            <a:ext cx="21336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entury Gothic"/>
                <a:ea typeface="Century Gothic"/>
                <a:cs typeface="Century Gothic"/>
                <a:sym typeface="Century Gothic"/>
              </a:defRPr>
            </a:lvl1pPr>
            <a:lvl2pPr marL="0" marR="0" lvl="1" indent="0" algn="r" rtl="0">
              <a:spcBef>
                <a:spcPts val="0"/>
              </a:spcBef>
              <a:buNone/>
              <a:defRPr sz="1200" b="0" i="0" u="none" strike="noStrike" cap="none">
                <a:solidFill>
                  <a:srgbClr val="888888"/>
                </a:solidFill>
                <a:latin typeface="Century Gothic"/>
                <a:ea typeface="Century Gothic"/>
                <a:cs typeface="Century Gothic"/>
                <a:sym typeface="Century Gothic"/>
              </a:defRPr>
            </a:lvl2pPr>
            <a:lvl3pPr marL="0" marR="0" lvl="2" indent="0" algn="r" rtl="0">
              <a:spcBef>
                <a:spcPts val="0"/>
              </a:spcBef>
              <a:buNone/>
              <a:defRPr sz="1200" b="0" i="0" u="none" strike="noStrike" cap="none">
                <a:solidFill>
                  <a:srgbClr val="888888"/>
                </a:solidFill>
                <a:latin typeface="Century Gothic"/>
                <a:ea typeface="Century Gothic"/>
                <a:cs typeface="Century Gothic"/>
                <a:sym typeface="Century Gothic"/>
              </a:defRPr>
            </a:lvl3pPr>
            <a:lvl4pPr marL="0" marR="0" lvl="3" indent="0" algn="r" rtl="0">
              <a:spcBef>
                <a:spcPts val="0"/>
              </a:spcBef>
              <a:buNone/>
              <a:defRPr sz="1200" b="0" i="0" u="none" strike="noStrike" cap="none">
                <a:solidFill>
                  <a:srgbClr val="888888"/>
                </a:solidFill>
                <a:latin typeface="Century Gothic"/>
                <a:ea typeface="Century Gothic"/>
                <a:cs typeface="Century Gothic"/>
                <a:sym typeface="Century Gothic"/>
              </a:defRPr>
            </a:lvl4pPr>
            <a:lvl5pPr marL="0" marR="0" lvl="4" indent="0" algn="r" rtl="0">
              <a:spcBef>
                <a:spcPts val="0"/>
              </a:spcBef>
              <a:buNone/>
              <a:defRPr sz="1200" b="0" i="0" u="none" strike="noStrike" cap="none">
                <a:solidFill>
                  <a:srgbClr val="888888"/>
                </a:solidFill>
                <a:latin typeface="Century Gothic"/>
                <a:ea typeface="Century Gothic"/>
                <a:cs typeface="Century Gothic"/>
                <a:sym typeface="Century Gothic"/>
              </a:defRPr>
            </a:lvl5pPr>
            <a:lvl6pPr marL="0" marR="0" lvl="5" indent="0" algn="r" rtl="0">
              <a:spcBef>
                <a:spcPts val="0"/>
              </a:spcBef>
              <a:buNone/>
              <a:defRPr sz="1200" b="0" i="0" u="none" strike="noStrike" cap="none">
                <a:solidFill>
                  <a:srgbClr val="888888"/>
                </a:solidFill>
                <a:latin typeface="Century Gothic"/>
                <a:ea typeface="Century Gothic"/>
                <a:cs typeface="Century Gothic"/>
                <a:sym typeface="Century Gothic"/>
              </a:defRPr>
            </a:lvl6pPr>
            <a:lvl7pPr marL="0" marR="0" lvl="6" indent="0" algn="r" rtl="0">
              <a:spcBef>
                <a:spcPts val="0"/>
              </a:spcBef>
              <a:buNone/>
              <a:defRPr sz="1200" b="0" i="0" u="none" strike="noStrike" cap="none">
                <a:solidFill>
                  <a:srgbClr val="888888"/>
                </a:solidFill>
                <a:latin typeface="Century Gothic"/>
                <a:ea typeface="Century Gothic"/>
                <a:cs typeface="Century Gothic"/>
                <a:sym typeface="Century Gothic"/>
              </a:defRPr>
            </a:lvl7pPr>
            <a:lvl8pPr marL="0" marR="0" lvl="7" indent="0" algn="r" rtl="0">
              <a:spcBef>
                <a:spcPts val="0"/>
              </a:spcBef>
              <a:buNone/>
              <a:defRPr sz="1200" b="0" i="0" u="none" strike="noStrike" cap="none">
                <a:solidFill>
                  <a:srgbClr val="888888"/>
                </a:solidFill>
                <a:latin typeface="Century Gothic"/>
                <a:ea typeface="Century Gothic"/>
                <a:cs typeface="Century Gothic"/>
                <a:sym typeface="Century Gothic"/>
              </a:defRPr>
            </a:lvl8pPr>
            <a:lvl9pPr marL="0" marR="0" lvl="8" indent="0" algn="r" rtl="0">
              <a:spcBef>
                <a:spcPts val="0"/>
              </a:spcBef>
              <a:buNone/>
              <a:defRPr sz="1200" b="0" i="0" u="none" strike="noStrike" cap="none">
                <a:solidFill>
                  <a:srgbClr val="888888"/>
                </a:solidFill>
                <a:latin typeface="Century Gothic"/>
                <a:ea typeface="Century Gothic"/>
                <a:cs typeface="Century Gothic"/>
                <a:sym typeface="Century Gothic"/>
              </a:defRPr>
            </a:lvl9pPr>
          </a:lstStyle>
          <a:p>
            <a:pPr marL="0" lvl="0" indent="0" algn="r" rtl="0">
              <a:spcBef>
                <a:spcPts val="0"/>
              </a:spcBef>
              <a:spcAft>
                <a:spcPts val="0"/>
              </a:spcAft>
              <a:buNone/>
            </a:pPr>
            <a:r>
              <a:rPr lang="en-GB"/>
              <a:t>#</a:t>
            </a:r>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hyperlink" Target="https://www.quintenews.com/2025/05/29/county-considering-forming-youth-engagement-strategy/"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23" name="Google Shape;23;p1"/>
          <p:cNvSpPr/>
          <p:nvPr/>
        </p:nvSpPr>
        <p:spPr>
          <a:xfrm>
            <a:off x="0" y="-20538"/>
            <a:ext cx="9144000" cy="197556"/>
          </a:xfrm>
          <a:prstGeom prst="rect">
            <a:avLst/>
          </a:prstGeom>
          <a:solidFill>
            <a:srgbClr val="569C3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entury Gothic"/>
              <a:ea typeface="Century Gothic"/>
              <a:cs typeface="Century Gothic"/>
              <a:sym typeface="Century Gothic"/>
            </a:endParaRPr>
          </a:p>
        </p:txBody>
      </p:sp>
      <p:sp>
        <p:nvSpPr>
          <p:cNvPr id="24" name="Google Shape;24;p1"/>
          <p:cNvSpPr/>
          <p:nvPr/>
        </p:nvSpPr>
        <p:spPr>
          <a:xfrm>
            <a:off x="0" y="4957421"/>
            <a:ext cx="9144000" cy="197556"/>
          </a:xfrm>
          <a:prstGeom prst="rect">
            <a:avLst/>
          </a:prstGeom>
          <a:solidFill>
            <a:srgbClr val="569C3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entury Gothic"/>
              <a:ea typeface="Century Gothic"/>
              <a:cs typeface="Century Gothic"/>
              <a:sym typeface="Century Gothic"/>
            </a:endParaRPr>
          </a:p>
        </p:txBody>
      </p:sp>
      <p:sp>
        <p:nvSpPr>
          <p:cNvPr id="25" name="Google Shape;25;p1"/>
          <p:cNvSpPr txBox="1"/>
          <p:nvPr/>
        </p:nvSpPr>
        <p:spPr>
          <a:xfrm>
            <a:off x="568424" y="3179104"/>
            <a:ext cx="8196864" cy="16312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0" i="0" u="none" strike="noStrike" cap="none">
                <a:solidFill>
                  <a:schemeClr val="dk1"/>
                </a:solidFill>
                <a:latin typeface="Century Gothic"/>
                <a:ea typeface="Century Gothic"/>
                <a:cs typeface="Century Gothic"/>
                <a:sym typeface="Century Gothic"/>
              </a:rPr>
              <a:t>Hearing Unheard Moments</a:t>
            </a:r>
            <a:endParaRPr/>
          </a:p>
          <a:p>
            <a:pPr marL="0" marR="0" lvl="0" indent="0" algn="ctr" rtl="0">
              <a:spcBef>
                <a:spcPts val="0"/>
              </a:spcBef>
              <a:spcAft>
                <a:spcPts val="0"/>
              </a:spcAft>
              <a:buNone/>
            </a:pPr>
            <a:r>
              <a:rPr lang="en-GB" sz="1800" b="0" i="0" u="none" strike="noStrike" cap="none">
                <a:solidFill>
                  <a:schemeClr val="dk1"/>
                </a:solidFill>
                <a:latin typeface="Century Gothic"/>
                <a:ea typeface="Century Gothic"/>
                <a:cs typeface="Century Gothic"/>
                <a:sym typeface="Century Gothic"/>
              </a:rPr>
              <a:t>Feb 12, 2026 </a:t>
            </a:r>
            <a:endParaRPr/>
          </a:p>
          <a:p>
            <a:pPr marL="0" marR="0" lvl="0" indent="0" algn="ctr" rtl="0">
              <a:spcBef>
                <a:spcPts val="0"/>
              </a:spcBef>
              <a:spcAft>
                <a:spcPts val="0"/>
              </a:spcAft>
              <a:buNone/>
            </a:pPr>
            <a:endParaRPr sz="1600" b="0" i="0" u="none" strike="noStrike" cap="none">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r>
              <a:rPr lang="en-GB" sz="1600" b="0" i="0" u="none" strike="noStrike" cap="none">
                <a:solidFill>
                  <a:schemeClr val="dk1"/>
                </a:solidFill>
                <a:latin typeface="Calibri"/>
                <a:ea typeface="Calibri"/>
                <a:cs typeface="Calibri"/>
                <a:sym typeface="Calibri"/>
              </a:rPr>
              <a:t>Joey Graff, Co-Ordinator and Implementation Team Member</a:t>
            </a:r>
            <a:endParaRPr/>
          </a:p>
          <a:p>
            <a:pPr marL="0" marR="0" lvl="0" indent="0" algn="ctr" rtl="0">
              <a:spcBef>
                <a:spcPts val="0"/>
              </a:spcBef>
              <a:spcAft>
                <a:spcPts val="0"/>
              </a:spcAft>
              <a:buNone/>
            </a:pPr>
            <a:r>
              <a:rPr lang="en-GB" sz="1600" b="0" i="0" u="none" strike="noStrike" cap="none">
                <a:solidFill>
                  <a:schemeClr val="dk1"/>
                </a:solidFill>
                <a:latin typeface="Calibri"/>
                <a:ea typeface="Calibri"/>
                <a:cs typeface="Calibri"/>
                <a:sym typeface="Calibri"/>
              </a:rPr>
              <a:t>David Somppi, Steering Committee Chair</a:t>
            </a:r>
            <a:endParaRPr/>
          </a:p>
          <a:p>
            <a:pPr marL="0" marR="0" lvl="0" indent="0" algn="ctr" rtl="0">
              <a:spcBef>
                <a:spcPts val="0"/>
              </a:spcBef>
              <a:spcAft>
                <a:spcPts val="0"/>
              </a:spcAft>
              <a:buNone/>
            </a:pPr>
            <a:endParaRPr sz="1600" b="0" i="0" u="none" strike="noStrike" cap="none">
              <a:solidFill>
                <a:schemeClr val="dk1"/>
              </a:solidFill>
              <a:latin typeface="Century Gothic"/>
              <a:ea typeface="Century Gothic"/>
              <a:cs typeface="Century Gothic"/>
              <a:sym typeface="Century Gothic"/>
            </a:endParaRPr>
          </a:p>
        </p:txBody>
      </p:sp>
      <p:sp>
        <p:nvSpPr>
          <p:cNvPr id="26" name="Google Shape;26;p1"/>
          <p:cNvSpPr/>
          <p:nvPr/>
        </p:nvSpPr>
        <p:spPr>
          <a:xfrm>
            <a:off x="7602279" y="318977"/>
            <a:ext cx="1318437" cy="98882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pic>
        <p:nvPicPr>
          <p:cNvPr id="27" name="Google Shape;27;p1"/>
          <p:cNvPicPr preferRelativeResize="0"/>
          <p:nvPr/>
        </p:nvPicPr>
        <p:blipFill rotWithShape="1">
          <a:blip r:embed="rId3">
            <a:alphaModFix/>
          </a:blip>
          <a:srcRect/>
          <a:stretch/>
        </p:blipFill>
        <p:spPr>
          <a:xfrm>
            <a:off x="6246210" y="1103925"/>
            <a:ext cx="2519078" cy="1926354"/>
          </a:xfrm>
          <a:prstGeom prst="rect">
            <a:avLst/>
          </a:prstGeom>
          <a:noFill/>
          <a:ln>
            <a:noFill/>
          </a:ln>
        </p:spPr>
      </p:pic>
      <p:pic>
        <p:nvPicPr>
          <p:cNvPr id="28" name="Google Shape;28;p1"/>
          <p:cNvPicPr preferRelativeResize="0"/>
          <p:nvPr/>
        </p:nvPicPr>
        <p:blipFill rotWithShape="1">
          <a:blip r:embed="rId4">
            <a:alphaModFix/>
          </a:blip>
          <a:srcRect/>
          <a:stretch/>
        </p:blipFill>
        <p:spPr>
          <a:xfrm>
            <a:off x="4295554" y="410928"/>
            <a:ext cx="2395538" cy="2090738"/>
          </a:xfrm>
          <a:prstGeom prst="rect">
            <a:avLst/>
          </a:prstGeom>
          <a:noFill/>
          <a:ln>
            <a:noFill/>
          </a:ln>
        </p:spPr>
      </p:pic>
      <p:pic>
        <p:nvPicPr>
          <p:cNvPr id="29" name="Google Shape;29;p1"/>
          <p:cNvPicPr preferRelativeResize="0"/>
          <p:nvPr/>
        </p:nvPicPr>
        <p:blipFill rotWithShape="1">
          <a:blip r:embed="rId5">
            <a:alphaModFix/>
          </a:blip>
          <a:srcRect/>
          <a:stretch/>
        </p:blipFill>
        <p:spPr>
          <a:xfrm>
            <a:off x="607190" y="589872"/>
            <a:ext cx="2690782" cy="211847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pic>
        <p:nvPicPr>
          <p:cNvPr id="78" name="Google Shape;78;p9"/>
          <p:cNvPicPr preferRelativeResize="0"/>
          <p:nvPr/>
        </p:nvPicPr>
        <p:blipFill rotWithShape="1">
          <a:blip r:embed="rId3">
            <a:alphaModFix/>
          </a:blip>
          <a:srcRect/>
          <a:stretch/>
        </p:blipFill>
        <p:spPr>
          <a:xfrm>
            <a:off x="4938785" y="270515"/>
            <a:ext cx="2698395" cy="2365091"/>
          </a:xfrm>
          <a:prstGeom prst="rect">
            <a:avLst/>
          </a:prstGeom>
          <a:noFill/>
          <a:ln>
            <a:noFill/>
          </a:ln>
        </p:spPr>
      </p:pic>
      <p:sp>
        <p:nvSpPr>
          <p:cNvPr id="79" name="Google Shape;79;p9"/>
          <p:cNvSpPr txBox="1"/>
          <p:nvPr/>
        </p:nvSpPr>
        <p:spPr>
          <a:xfrm>
            <a:off x="215588" y="227255"/>
            <a:ext cx="4572000" cy="48167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444444"/>
              </a:buClr>
              <a:buSzPts val="1000"/>
              <a:buFont typeface="Arial"/>
              <a:buNone/>
            </a:pPr>
            <a:r>
              <a:rPr lang="en-GB" sz="1000" b="0" i="0">
                <a:solidFill>
                  <a:srgbClr val="444444"/>
                </a:solidFill>
                <a:latin typeface="Arial"/>
                <a:ea typeface="Arial"/>
                <a:cs typeface="Arial"/>
                <a:sym typeface="Arial"/>
              </a:rPr>
              <a:t>May 29, 2025 | 4:00 PM</a:t>
            </a:r>
            <a:endParaRPr/>
          </a:p>
          <a:p>
            <a:pPr marL="0" marR="0" lvl="0" indent="0" algn="l" rtl="0">
              <a:spcBef>
                <a:spcPts val="600"/>
              </a:spcBef>
              <a:spcAft>
                <a:spcPts val="0"/>
              </a:spcAft>
              <a:buClr>
                <a:schemeClr val="dk1"/>
              </a:buClr>
              <a:buSzPts val="1050"/>
              <a:buFont typeface="Arial"/>
              <a:buNone/>
            </a:pPr>
            <a:r>
              <a:rPr lang="en-GB" sz="1050">
                <a:solidFill>
                  <a:schemeClr val="dk1"/>
                </a:solidFill>
                <a:latin typeface="Arial"/>
                <a:ea typeface="Arial"/>
                <a:cs typeface="Arial"/>
                <a:sym typeface="Arial"/>
              </a:rPr>
              <a:t>During Thursday’s Committee of the Whole meeting, the committee voted to investigate creating a youth engagement strategy for the municipality.</a:t>
            </a:r>
            <a:endParaRPr/>
          </a:p>
          <a:p>
            <a:pPr marL="0" marR="0" lvl="0" indent="0" algn="l" rtl="0">
              <a:spcBef>
                <a:spcPts val="600"/>
              </a:spcBef>
              <a:spcAft>
                <a:spcPts val="0"/>
              </a:spcAft>
              <a:buClr>
                <a:schemeClr val="dk1"/>
              </a:buClr>
              <a:buSzPts val="1050"/>
              <a:buFont typeface="Arial"/>
              <a:buNone/>
            </a:pPr>
            <a:r>
              <a:rPr lang="en-GB" sz="1050">
                <a:solidFill>
                  <a:schemeClr val="dk1"/>
                </a:solidFill>
                <a:latin typeface="Arial"/>
                <a:ea typeface="Arial"/>
                <a:cs typeface="Arial"/>
                <a:sym typeface="Arial"/>
              </a:rPr>
              <a:t>As part of the meeting, the council heard a deputation from Janet MacGillivray and Christian Everall, of the Greater Than County Youth Collective.</a:t>
            </a:r>
            <a:endParaRPr/>
          </a:p>
          <a:p>
            <a:pPr marL="0" marR="0" lvl="0" indent="0" algn="l" rtl="0">
              <a:spcBef>
                <a:spcPts val="600"/>
              </a:spcBef>
              <a:spcAft>
                <a:spcPts val="0"/>
              </a:spcAft>
              <a:buClr>
                <a:schemeClr val="dk1"/>
              </a:buClr>
              <a:buSzPts val="1050"/>
              <a:buFont typeface="Arial"/>
              <a:buNone/>
            </a:pPr>
            <a:r>
              <a:rPr lang="en-GB" sz="1050">
                <a:solidFill>
                  <a:schemeClr val="dk1"/>
                </a:solidFill>
                <a:latin typeface="Arial"/>
                <a:ea typeface="Arial"/>
                <a:cs typeface="Arial"/>
                <a:sym typeface="Arial"/>
              </a:rPr>
              <a:t>The pair spoke about a number of issues facing youth in Prince Edward County, and presented the findings of survey work they had done to understand the concerns of those aged 30 and below.</a:t>
            </a:r>
            <a:endParaRPr/>
          </a:p>
          <a:p>
            <a:pPr marL="0" marR="0" lvl="0" indent="0" algn="l" rtl="0">
              <a:spcBef>
                <a:spcPts val="600"/>
              </a:spcBef>
              <a:spcAft>
                <a:spcPts val="0"/>
              </a:spcAft>
              <a:buClr>
                <a:schemeClr val="dk1"/>
              </a:buClr>
              <a:buSzPts val="1050"/>
              <a:buFont typeface="Arial"/>
              <a:buNone/>
            </a:pPr>
            <a:r>
              <a:rPr lang="en-GB" sz="1050">
                <a:solidFill>
                  <a:schemeClr val="dk1"/>
                </a:solidFill>
                <a:latin typeface="Arial"/>
                <a:ea typeface="Arial"/>
                <a:cs typeface="Arial"/>
                <a:sym typeface="Arial"/>
              </a:rPr>
              <a:t>The report mentioned that many youth the group had surveyed feel marginalized in the community, with their voices not being heard by the municipal government, and their needs not being addressed.</a:t>
            </a:r>
            <a:endParaRPr/>
          </a:p>
          <a:p>
            <a:pPr marL="0" marR="0" lvl="0" indent="0" algn="l" rtl="0">
              <a:spcBef>
                <a:spcPts val="600"/>
              </a:spcBef>
              <a:spcAft>
                <a:spcPts val="0"/>
              </a:spcAft>
              <a:buClr>
                <a:schemeClr val="dk1"/>
              </a:buClr>
              <a:buSzPts val="1050"/>
              <a:buFont typeface="Arial"/>
              <a:buNone/>
            </a:pPr>
            <a:r>
              <a:rPr lang="en-GB" sz="1050">
                <a:solidFill>
                  <a:schemeClr val="dk1"/>
                </a:solidFill>
                <a:latin typeface="Arial"/>
                <a:ea typeface="Arial"/>
                <a:cs typeface="Arial"/>
                <a:sym typeface="Arial"/>
              </a:rPr>
              <a:t>In addition, that age group faced challenges with participating in local government. Those challenges included geographic isolation in rural areas, financial challenges, and time constraints as working multiple jobs left them little time for other pursuits.</a:t>
            </a:r>
            <a:endParaRPr/>
          </a:p>
          <a:p>
            <a:pPr marL="0" marR="0" lvl="0" indent="0" algn="l" rtl="0">
              <a:spcBef>
                <a:spcPts val="600"/>
              </a:spcBef>
              <a:spcAft>
                <a:spcPts val="0"/>
              </a:spcAft>
              <a:buClr>
                <a:schemeClr val="dk1"/>
              </a:buClr>
              <a:buSzPts val="1050"/>
              <a:buFont typeface="Arial"/>
              <a:buNone/>
            </a:pPr>
            <a:r>
              <a:rPr lang="en-GB" sz="1050">
                <a:solidFill>
                  <a:schemeClr val="dk1"/>
                </a:solidFill>
                <a:latin typeface="Arial"/>
                <a:ea typeface="Arial"/>
                <a:cs typeface="Arial"/>
                <a:sym typeface="Arial"/>
              </a:rPr>
              <a:t>The group presented several recommendations to council, which included increasing direct outreach to youth and ensuring youth representation on municipal committees.</a:t>
            </a:r>
            <a:endParaRPr/>
          </a:p>
          <a:p>
            <a:pPr marL="0" marR="0" lvl="0" indent="0" algn="l" rtl="0">
              <a:spcBef>
                <a:spcPts val="600"/>
              </a:spcBef>
              <a:spcAft>
                <a:spcPts val="0"/>
              </a:spcAft>
              <a:buClr>
                <a:schemeClr val="dk1"/>
              </a:buClr>
              <a:buSzPts val="1050"/>
              <a:buFont typeface="Arial"/>
              <a:buNone/>
            </a:pPr>
            <a:r>
              <a:rPr lang="en-GB" sz="1050">
                <a:solidFill>
                  <a:schemeClr val="dk1"/>
                </a:solidFill>
                <a:latin typeface="Arial"/>
                <a:ea typeface="Arial"/>
                <a:cs typeface="Arial"/>
                <a:sym typeface="Arial"/>
              </a:rPr>
              <a:t>After considering the presentation, Councillor Englesdorfer proposed having municipal staff investigate creating a youth engagement plan, to allow the municipality to directly engage with youth and address their concerns.</a:t>
            </a:r>
            <a:endParaRPr/>
          </a:p>
          <a:p>
            <a:pPr marL="0" marR="0" lvl="0" indent="0" algn="l" rtl="0">
              <a:spcBef>
                <a:spcPts val="600"/>
              </a:spcBef>
              <a:spcAft>
                <a:spcPts val="0"/>
              </a:spcAft>
              <a:buClr>
                <a:schemeClr val="dk1"/>
              </a:buClr>
              <a:buSzPts val="1050"/>
              <a:buFont typeface="Arial"/>
              <a:buNone/>
            </a:pPr>
            <a:r>
              <a:rPr lang="en-GB" sz="1050">
                <a:solidFill>
                  <a:schemeClr val="dk1"/>
                </a:solidFill>
                <a:latin typeface="Arial"/>
                <a:ea typeface="Arial"/>
                <a:cs typeface="Arial"/>
                <a:sym typeface="Arial"/>
              </a:rPr>
              <a:t>“There’s a whole group of young folks like yourselves coming out and getting involved, and I think that’s great. So I think we need to listen and engage with your group,” said Councillor Englesdorfer.</a:t>
            </a:r>
            <a:endParaRPr/>
          </a:p>
          <a:p>
            <a:pPr marL="0" marR="0" lvl="0" indent="0" algn="l" rtl="0">
              <a:spcBef>
                <a:spcPts val="600"/>
              </a:spcBef>
              <a:spcAft>
                <a:spcPts val="0"/>
              </a:spcAft>
              <a:buClr>
                <a:schemeClr val="dk1"/>
              </a:buClr>
              <a:buSzPts val="1050"/>
              <a:buFont typeface="Arial"/>
              <a:buNone/>
            </a:pPr>
            <a:r>
              <a:rPr lang="en-GB" sz="1050">
                <a:solidFill>
                  <a:schemeClr val="dk1"/>
                </a:solidFill>
                <a:latin typeface="Arial"/>
                <a:ea typeface="Arial"/>
                <a:cs typeface="Arial"/>
                <a:sym typeface="Arial"/>
              </a:rPr>
              <a:t>The motion was passed with no debate.</a:t>
            </a:r>
            <a:endParaRPr/>
          </a:p>
        </p:txBody>
      </p:sp>
      <p:sp>
        <p:nvSpPr>
          <p:cNvPr id="80" name="Google Shape;80;p9"/>
          <p:cNvSpPr txBox="1"/>
          <p:nvPr/>
        </p:nvSpPr>
        <p:spPr>
          <a:xfrm>
            <a:off x="4787588" y="3325997"/>
            <a:ext cx="4572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County considering forming youth engagement strategy | Quinte News</a:t>
            </a:r>
            <a:endParaRPr sz="1800">
              <a:solidFill>
                <a:schemeClr val="dk1"/>
              </a:solidFill>
              <a:latin typeface="Century Gothic"/>
              <a:ea typeface="Century Gothic"/>
              <a:cs typeface="Century Gothic"/>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0"/>
          <p:cNvSpPr txBox="1">
            <a:spLocks noGrp="1"/>
          </p:cNvSpPr>
          <p:nvPr>
            <p:ph type="body" idx="1"/>
          </p:nvPr>
        </p:nvSpPr>
        <p:spPr>
          <a:xfrm>
            <a:off x="592666" y="1110074"/>
            <a:ext cx="8094133" cy="3305808"/>
          </a:xfrm>
          <a:prstGeom prst="rect">
            <a:avLst/>
          </a:prstGeom>
          <a:noFill/>
          <a:ln>
            <a:noFill/>
          </a:ln>
        </p:spPr>
        <p:txBody>
          <a:bodyPr spcFirstLastPara="1" wrap="square" lIns="91425" tIns="45700" rIns="91425" bIns="45700" anchor="t" anchorCtr="0">
            <a:noAutofit/>
          </a:bodyPr>
          <a:lstStyle/>
          <a:p>
            <a:pPr marL="0" lvl="0" indent="0" algn="l" rtl="0">
              <a:lnSpc>
                <a:spcPct val="50000"/>
              </a:lnSpc>
              <a:spcBef>
                <a:spcPts val="0"/>
              </a:spcBef>
              <a:spcAft>
                <a:spcPts val="0"/>
              </a:spcAft>
              <a:buClr>
                <a:schemeClr val="dk1"/>
              </a:buClr>
              <a:buSzPts val="2400"/>
              <a:buNone/>
            </a:pPr>
            <a:r>
              <a:rPr lang="en-GB" b="0"/>
              <a:t>A benefit of engaging with Hearing Unheard Moments, is the </a:t>
            </a:r>
            <a:endParaRPr b="0"/>
          </a:p>
          <a:p>
            <a:pPr marL="0" lvl="0" indent="0" algn="l" rtl="0">
              <a:lnSpc>
                <a:spcPct val="50000"/>
              </a:lnSpc>
              <a:spcBef>
                <a:spcPts val="0"/>
              </a:spcBef>
              <a:spcAft>
                <a:spcPts val="0"/>
              </a:spcAft>
              <a:buClr>
                <a:schemeClr val="dk1"/>
              </a:buClr>
              <a:buSzPts val="2400"/>
              <a:buNone/>
            </a:pPr>
            <a:endParaRPr b="0"/>
          </a:p>
          <a:p>
            <a:pPr marL="0" lvl="0" indent="0" algn="l" rtl="0">
              <a:lnSpc>
                <a:spcPct val="50000"/>
              </a:lnSpc>
              <a:spcBef>
                <a:spcPts val="0"/>
              </a:spcBef>
              <a:spcAft>
                <a:spcPts val="0"/>
              </a:spcAft>
              <a:buClr>
                <a:schemeClr val="dk1"/>
              </a:buClr>
              <a:buSzPts val="2400"/>
              <a:buNone/>
            </a:pPr>
            <a:r>
              <a:rPr lang="en-GB" b="0"/>
              <a:t>ability to utilize information that is currently being gathered </a:t>
            </a:r>
            <a:endParaRPr b="0"/>
          </a:p>
          <a:p>
            <a:pPr marL="0" lvl="0" indent="0" algn="l" rtl="0">
              <a:lnSpc>
                <a:spcPct val="50000"/>
              </a:lnSpc>
              <a:spcBef>
                <a:spcPts val="0"/>
              </a:spcBef>
              <a:spcAft>
                <a:spcPts val="0"/>
              </a:spcAft>
              <a:buClr>
                <a:schemeClr val="dk1"/>
              </a:buClr>
              <a:buSzPts val="2400"/>
              <a:buNone/>
            </a:pPr>
            <a:endParaRPr b="0"/>
          </a:p>
          <a:p>
            <a:pPr marL="0" lvl="0" indent="0" algn="l" rtl="0">
              <a:lnSpc>
                <a:spcPct val="50000"/>
              </a:lnSpc>
              <a:spcBef>
                <a:spcPts val="0"/>
              </a:spcBef>
              <a:spcAft>
                <a:spcPts val="0"/>
              </a:spcAft>
              <a:buClr>
                <a:schemeClr val="dk1"/>
              </a:buClr>
              <a:buSzPts val="2400"/>
              <a:buNone/>
            </a:pPr>
            <a:r>
              <a:rPr lang="en-GB" b="0"/>
              <a:t>through Planet Youth. By leveraging the results of the ongoing </a:t>
            </a:r>
            <a:endParaRPr b="0"/>
          </a:p>
          <a:p>
            <a:pPr marL="0" lvl="0" indent="0" algn="l" rtl="0">
              <a:lnSpc>
                <a:spcPct val="50000"/>
              </a:lnSpc>
              <a:spcBef>
                <a:spcPts val="0"/>
              </a:spcBef>
              <a:spcAft>
                <a:spcPts val="0"/>
              </a:spcAft>
              <a:buClr>
                <a:schemeClr val="dk1"/>
              </a:buClr>
              <a:buSzPts val="2400"/>
              <a:buNone/>
            </a:pPr>
            <a:endParaRPr b="0"/>
          </a:p>
          <a:p>
            <a:pPr marL="0" lvl="0" indent="0" algn="l" rtl="0">
              <a:lnSpc>
                <a:spcPct val="50000"/>
              </a:lnSpc>
              <a:spcBef>
                <a:spcPts val="0"/>
              </a:spcBef>
              <a:spcAft>
                <a:spcPts val="0"/>
              </a:spcAft>
              <a:buClr>
                <a:schemeClr val="dk1"/>
              </a:buClr>
              <a:buSzPts val="2400"/>
              <a:buNone/>
            </a:pPr>
            <a:r>
              <a:rPr lang="en-GB" b="0"/>
              <a:t>RES360 Rapid Assessment and the Planet Youth School Surveys, </a:t>
            </a:r>
            <a:endParaRPr b="0"/>
          </a:p>
          <a:p>
            <a:pPr marL="0" lvl="0" indent="0" algn="l" rtl="0">
              <a:lnSpc>
                <a:spcPct val="50000"/>
              </a:lnSpc>
              <a:spcBef>
                <a:spcPts val="0"/>
              </a:spcBef>
              <a:spcAft>
                <a:spcPts val="0"/>
              </a:spcAft>
              <a:buClr>
                <a:schemeClr val="dk1"/>
              </a:buClr>
              <a:buSzPts val="2400"/>
              <a:buNone/>
            </a:pPr>
            <a:endParaRPr b="0"/>
          </a:p>
          <a:p>
            <a:pPr marL="0" lvl="0" indent="0" algn="l" rtl="0">
              <a:lnSpc>
                <a:spcPct val="50000"/>
              </a:lnSpc>
              <a:spcBef>
                <a:spcPts val="0"/>
              </a:spcBef>
              <a:spcAft>
                <a:spcPts val="0"/>
              </a:spcAft>
              <a:buClr>
                <a:schemeClr val="dk1"/>
              </a:buClr>
              <a:buSzPts val="2400"/>
              <a:buNone/>
            </a:pPr>
            <a:r>
              <a:rPr lang="en-GB" b="0"/>
              <a:t>HUM can tailor to the needs of the community. </a:t>
            </a:r>
            <a:br>
              <a:rPr lang="en-GB" b="0"/>
            </a:br>
            <a:br>
              <a:rPr lang="en-GB" b="0"/>
            </a:br>
            <a:br>
              <a:rPr lang="en-GB" b="0"/>
            </a:br>
            <a:br>
              <a:rPr lang="en-GB" b="0"/>
            </a:br>
            <a:r>
              <a:rPr lang="en-GB" b="0"/>
              <a:t>HUM will utilize the information that Lanark County has already</a:t>
            </a:r>
            <a:endParaRPr b="0"/>
          </a:p>
          <a:p>
            <a:pPr marL="0" lvl="0" indent="0" algn="l" rtl="0">
              <a:lnSpc>
                <a:spcPct val="50000"/>
              </a:lnSpc>
              <a:spcBef>
                <a:spcPts val="0"/>
              </a:spcBef>
              <a:spcAft>
                <a:spcPts val="0"/>
              </a:spcAft>
              <a:buClr>
                <a:schemeClr val="dk1"/>
              </a:buClr>
              <a:buSzPts val="2400"/>
              <a:buNone/>
            </a:pPr>
            <a:endParaRPr b="0"/>
          </a:p>
          <a:p>
            <a:pPr marL="0" lvl="0" indent="0" algn="l" rtl="0">
              <a:lnSpc>
                <a:spcPct val="50000"/>
              </a:lnSpc>
              <a:spcBef>
                <a:spcPts val="0"/>
              </a:spcBef>
              <a:spcAft>
                <a:spcPts val="0"/>
              </a:spcAft>
              <a:buClr>
                <a:schemeClr val="dk1"/>
              </a:buClr>
              <a:buSzPts val="2400"/>
              <a:buNone/>
            </a:pPr>
            <a:r>
              <a:rPr lang="en-GB" b="0"/>
              <a:t>gathered, to move towards taking action faster. </a:t>
            </a:r>
            <a:endParaRPr b="0"/>
          </a:p>
        </p:txBody>
      </p:sp>
      <p:sp>
        <p:nvSpPr>
          <p:cNvPr id="86" name="Google Shape;86;p10"/>
          <p:cNvSpPr txBox="1"/>
          <p:nvPr/>
        </p:nvSpPr>
        <p:spPr>
          <a:xfrm>
            <a:off x="592666" y="341971"/>
            <a:ext cx="694555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Century Gothic"/>
                <a:ea typeface="Century Gothic"/>
                <a:cs typeface="Century Gothic"/>
                <a:sym typeface="Century Gothic"/>
              </a:rPr>
              <a:t>HUM can build upon existing work in Lanark County</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1"/>
          <p:cNvSpPr txBox="1">
            <a:spLocks noGrp="1"/>
          </p:cNvSpPr>
          <p:nvPr>
            <p:ph type="body" idx="1"/>
          </p:nvPr>
        </p:nvSpPr>
        <p:spPr>
          <a:xfrm>
            <a:off x="592666" y="1110074"/>
            <a:ext cx="8094133" cy="330580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en-GB" b="0"/>
              <a:t>The Community Safety Working Group meet with SCC’s Christian Everall to:</a:t>
            </a:r>
            <a:endParaRPr/>
          </a:p>
          <a:p>
            <a:pPr marL="342900" lvl="0" indent="-342900" algn="l" rtl="0">
              <a:lnSpc>
                <a:spcPct val="100000"/>
              </a:lnSpc>
              <a:spcBef>
                <a:spcPts val="480"/>
              </a:spcBef>
              <a:spcAft>
                <a:spcPts val="0"/>
              </a:spcAft>
              <a:buClr>
                <a:schemeClr val="dk1"/>
              </a:buClr>
              <a:buSzPts val="2400"/>
              <a:buFont typeface="Arial"/>
              <a:buChar char="•"/>
            </a:pPr>
            <a:r>
              <a:rPr lang="en-GB" b="0"/>
              <a:t>Learn more about HUM and the national coalition</a:t>
            </a:r>
            <a:endParaRPr/>
          </a:p>
          <a:p>
            <a:pPr marL="342900" lvl="0" indent="-342900" algn="l" rtl="0">
              <a:lnSpc>
                <a:spcPct val="100000"/>
              </a:lnSpc>
              <a:spcBef>
                <a:spcPts val="480"/>
              </a:spcBef>
              <a:spcAft>
                <a:spcPts val="0"/>
              </a:spcAft>
              <a:buClr>
                <a:schemeClr val="dk1"/>
              </a:buClr>
              <a:buSzPts val="2400"/>
              <a:buFont typeface="Arial"/>
              <a:buChar char="•"/>
            </a:pPr>
            <a:r>
              <a:rPr lang="en-GB" b="0"/>
              <a:t>Prince Edward County’s experience implementing HUM</a:t>
            </a:r>
            <a:endParaRPr/>
          </a:p>
          <a:p>
            <a:pPr marL="0" lvl="0" indent="0" algn="l" rtl="0">
              <a:lnSpc>
                <a:spcPct val="100000"/>
              </a:lnSpc>
              <a:spcBef>
                <a:spcPts val="480"/>
              </a:spcBef>
              <a:spcAft>
                <a:spcPts val="0"/>
              </a:spcAft>
              <a:buClr>
                <a:schemeClr val="dk1"/>
              </a:buClr>
              <a:buSzPts val="2400"/>
              <a:buNone/>
            </a:pPr>
            <a:endParaRPr b="0"/>
          </a:p>
          <a:p>
            <a:pPr marL="0" lvl="0" indent="0" algn="l" rtl="0">
              <a:lnSpc>
                <a:spcPct val="100000"/>
              </a:lnSpc>
              <a:spcBef>
                <a:spcPts val="480"/>
              </a:spcBef>
              <a:spcAft>
                <a:spcPts val="0"/>
              </a:spcAft>
              <a:buClr>
                <a:schemeClr val="dk1"/>
              </a:buClr>
              <a:buSzPts val="2400"/>
              <a:buNone/>
            </a:pPr>
            <a:r>
              <a:rPr lang="en-GB" b="0"/>
              <a:t>Lanark County based youth serving organizations take advantage of resources and training that are available through the work of the HUM coalition</a:t>
            </a:r>
            <a:endParaRPr b="0"/>
          </a:p>
        </p:txBody>
      </p:sp>
      <p:sp>
        <p:nvSpPr>
          <p:cNvPr id="92" name="Google Shape;92;p11"/>
          <p:cNvSpPr txBox="1"/>
          <p:nvPr/>
        </p:nvSpPr>
        <p:spPr>
          <a:xfrm>
            <a:off x="481154" y="289932"/>
            <a:ext cx="694555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Century Gothic"/>
                <a:ea typeface="Century Gothic"/>
                <a:cs typeface="Century Gothic"/>
                <a:sym typeface="Century Gothic"/>
              </a:rPr>
              <a:t>Recommendation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
        <p:cNvGrpSpPr/>
        <p:nvPr/>
      </p:nvGrpSpPr>
      <p:grpSpPr>
        <a:xfrm>
          <a:off x="0" y="0"/>
          <a:ext cx="0" cy="0"/>
          <a:chOff x="0" y="0"/>
          <a:chExt cx="0" cy="0"/>
        </a:xfrm>
      </p:grpSpPr>
      <p:sp>
        <p:nvSpPr>
          <p:cNvPr id="34" name="Google Shape;34;p2"/>
          <p:cNvSpPr txBox="1">
            <a:spLocks noGrp="1"/>
          </p:cNvSpPr>
          <p:nvPr>
            <p:ph type="body" idx="1"/>
          </p:nvPr>
        </p:nvSpPr>
        <p:spPr>
          <a:xfrm>
            <a:off x="425688" y="1021958"/>
            <a:ext cx="8328697" cy="3876045"/>
          </a:xfrm>
          <a:prstGeom prst="rect">
            <a:avLst/>
          </a:prstGeom>
          <a:noFill/>
          <a:ln>
            <a:noFill/>
          </a:ln>
        </p:spPr>
        <p:txBody>
          <a:bodyPr spcFirstLastPara="1" wrap="square" lIns="91425" tIns="45700" rIns="91425" bIns="45700" anchor="t" anchorCtr="0">
            <a:noAutofit/>
          </a:bodyPr>
          <a:lstStyle/>
          <a:p>
            <a:pPr marL="342900" lvl="0" indent="-215900" algn="l" rtl="0">
              <a:lnSpc>
                <a:spcPct val="50000"/>
              </a:lnSpc>
              <a:spcBef>
                <a:spcPts val="0"/>
              </a:spcBef>
              <a:spcAft>
                <a:spcPts val="0"/>
              </a:spcAft>
              <a:buClr>
                <a:schemeClr val="dk1"/>
              </a:buClr>
              <a:buSzPts val="2000"/>
              <a:buFont typeface="Arial"/>
              <a:buNone/>
            </a:pPr>
            <a:endParaRPr sz="2000" b="0"/>
          </a:p>
          <a:p>
            <a:pPr marL="342900" lvl="0" indent="-342900" algn="l" rtl="0">
              <a:lnSpc>
                <a:spcPct val="100000"/>
              </a:lnSpc>
              <a:spcBef>
                <a:spcPts val="0"/>
              </a:spcBef>
              <a:spcAft>
                <a:spcPts val="0"/>
              </a:spcAft>
              <a:buClr>
                <a:schemeClr val="dk1"/>
              </a:buClr>
              <a:buSzPts val="2000"/>
              <a:buFont typeface="Arial"/>
              <a:buChar char="•"/>
            </a:pPr>
            <a:r>
              <a:rPr lang="en-GB" sz="2000" b="0"/>
              <a:t>Opportunity to join a national coalition striving to interrupt polarizing, anger-fuelled cultures and echo-chambers.</a:t>
            </a:r>
            <a:endParaRPr/>
          </a:p>
          <a:p>
            <a:pPr marL="342900" lvl="0" indent="-342900" algn="l" rtl="0">
              <a:lnSpc>
                <a:spcPct val="100000"/>
              </a:lnSpc>
              <a:spcBef>
                <a:spcPts val="600"/>
              </a:spcBef>
              <a:spcAft>
                <a:spcPts val="0"/>
              </a:spcAft>
              <a:buClr>
                <a:schemeClr val="dk1"/>
              </a:buClr>
              <a:buSzPts val="2000"/>
              <a:buFont typeface="Arial"/>
              <a:buChar char="•"/>
            </a:pPr>
            <a:r>
              <a:rPr lang="en-GB" sz="2000" b="0"/>
              <a:t>Provides access to HUM resources, core messages, and programming offered by a growing number of partners and communities.</a:t>
            </a:r>
            <a:endParaRPr/>
          </a:p>
          <a:p>
            <a:pPr marL="342900" lvl="0" indent="-342900" algn="l" rtl="0">
              <a:lnSpc>
                <a:spcPct val="100000"/>
              </a:lnSpc>
              <a:spcBef>
                <a:spcPts val="600"/>
              </a:spcBef>
              <a:spcAft>
                <a:spcPts val="0"/>
              </a:spcAft>
              <a:buClr>
                <a:schemeClr val="dk1"/>
              </a:buClr>
              <a:buSzPts val="2000"/>
              <a:buFont typeface="Arial"/>
              <a:buChar char="•"/>
            </a:pPr>
            <a:r>
              <a:rPr lang="en-GB" sz="2000" b="0"/>
              <a:t>HUM is facilitated by the Students Commission of Canada and funded by the federal government 🡺 membership is free</a:t>
            </a:r>
            <a:endParaRPr/>
          </a:p>
          <a:p>
            <a:pPr marL="342900" lvl="0" indent="-342900" algn="l" rtl="0">
              <a:lnSpc>
                <a:spcPct val="100000"/>
              </a:lnSpc>
              <a:spcBef>
                <a:spcPts val="600"/>
              </a:spcBef>
              <a:spcAft>
                <a:spcPts val="0"/>
              </a:spcAft>
              <a:buClr>
                <a:schemeClr val="dk1"/>
              </a:buClr>
              <a:buSzPts val="2000"/>
              <a:buFont typeface="Arial"/>
              <a:buChar char="•"/>
            </a:pPr>
            <a:r>
              <a:rPr lang="en-GB" sz="2000" b="0"/>
              <a:t>Our commitment would be to share our learnings with other communities</a:t>
            </a:r>
            <a:endParaRPr/>
          </a:p>
          <a:p>
            <a:pPr marL="342900" lvl="0" indent="-215900" algn="l" rtl="0">
              <a:lnSpc>
                <a:spcPct val="100000"/>
              </a:lnSpc>
              <a:spcBef>
                <a:spcPts val="600"/>
              </a:spcBef>
              <a:spcAft>
                <a:spcPts val="0"/>
              </a:spcAft>
              <a:buClr>
                <a:schemeClr val="dk1"/>
              </a:buClr>
              <a:buSzPts val="2000"/>
              <a:buFont typeface="Arial"/>
              <a:buNone/>
            </a:pPr>
            <a:endParaRPr sz="2000" b="0"/>
          </a:p>
          <a:p>
            <a:pPr marL="342900" lvl="0" indent="-342900" algn="l" rtl="0">
              <a:lnSpc>
                <a:spcPct val="100000"/>
              </a:lnSpc>
              <a:spcBef>
                <a:spcPts val="600"/>
              </a:spcBef>
              <a:spcAft>
                <a:spcPts val="0"/>
              </a:spcAft>
              <a:buClr>
                <a:schemeClr val="dk1"/>
              </a:buClr>
              <a:buSzPts val="2000"/>
              <a:buFont typeface="Arial"/>
              <a:buChar char="•"/>
            </a:pPr>
            <a:r>
              <a:rPr lang="en-GB" sz="2000" b="0"/>
              <a:t>Recommendation:  The Community Safety Working Group meet with SCC’s Christian Everall to learn more about the coalition and the work underway in Prince Edward County </a:t>
            </a:r>
            <a:endParaRPr sz="2000" b="0"/>
          </a:p>
          <a:p>
            <a:pPr marL="342900" lvl="0" indent="-215900" algn="l" rtl="0">
              <a:lnSpc>
                <a:spcPct val="100000"/>
              </a:lnSpc>
              <a:spcBef>
                <a:spcPts val="600"/>
              </a:spcBef>
              <a:spcAft>
                <a:spcPts val="0"/>
              </a:spcAft>
              <a:buClr>
                <a:schemeClr val="dk1"/>
              </a:buClr>
              <a:buSzPts val="2000"/>
              <a:buFont typeface="Arial"/>
              <a:buNone/>
            </a:pPr>
            <a:endParaRPr sz="2000" b="0"/>
          </a:p>
          <a:p>
            <a:pPr marL="342900" lvl="0" indent="-215900" algn="l" rtl="0">
              <a:lnSpc>
                <a:spcPct val="100000"/>
              </a:lnSpc>
              <a:spcBef>
                <a:spcPts val="600"/>
              </a:spcBef>
              <a:spcAft>
                <a:spcPts val="0"/>
              </a:spcAft>
              <a:buClr>
                <a:schemeClr val="dk1"/>
              </a:buClr>
              <a:buSzPts val="2000"/>
              <a:buFont typeface="Arial"/>
              <a:buNone/>
            </a:pPr>
            <a:endParaRPr sz="2000" b="0"/>
          </a:p>
        </p:txBody>
      </p:sp>
      <p:sp>
        <p:nvSpPr>
          <p:cNvPr id="35" name="Google Shape;35;p2"/>
          <p:cNvSpPr txBox="1"/>
          <p:nvPr/>
        </p:nvSpPr>
        <p:spPr>
          <a:xfrm>
            <a:off x="592666" y="560293"/>
            <a:ext cx="663747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1" i="0" u="none" strike="noStrike" cap="none">
                <a:solidFill>
                  <a:schemeClr val="dk1"/>
                </a:solidFill>
                <a:latin typeface="Calibri"/>
                <a:ea typeface="Calibri"/>
                <a:cs typeface="Calibri"/>
                <a:sym typeface="Calibri"/>
              </a:rPr>
              <a:t>Summary</a:t>
            </a:r>
            <a:endParaRPr sz="2400" b="1">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pic>
        <p:nvPicPr>
          <p:cNvPr id="40" name="Google Shape;40;p3"/>
          <p:cNvPicPr preferRelativeResize="0"/>
          <p:nvPr/>
        </p:nvPicPr>
        <p:blipFill rotWithShape="1">
          <a:blip r:embed="rId3">
            <a:alphaModFix/>
          </a:blip>
          <a:srcRect/>
          <a:stretch/>
        </p:blipFill>
        <p:spPr>
          <a:xfrm>
            <a:off x="2593332" y="0"/>
            <a:ext cx="3957336"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pic>
        <p:nvPicPr>
          <p:cNvPr id="46" name="Google Shape;46;g3be729b6179_0_0"/>
          <p:cNvPicPr preferRelativeResize="0"/>
          <p:nvPr/>
        </p:nvPicPr>
        <p:blipFill>
          <a:blip r:embed="rId3">
            <a:alphaModFix/>
          </a:blip>
          <a:stretch>
            <a:fillRect/>
          </a:stretch>
        </p:blipFill>
        <p:spPr>
          <a:xfrm>
            <a:off x="4709698" y="3253696"/>
            <a:ext cx="2453475" cy="1889803"/>
          </a:xfrm>
          <a:prstGeom prst="rect">
            <a:avLst/>
          </a:prstGeom>
          <a:noFill/>
          <a:ln>
            <a:noFill/>
          </a:ln>
        </p:spPr>
      </p:pic>
      <p:pic>
        <p:nvPicPr>
          <p:cNvPr id="47" name="Google Shape;47;g3be729b6179_0_0"/>
          <p:cNvPicPr preferRelativeResize="0"/>
          <p:nvPr/>
        </p:nvPicPr>
        <p:blipFill>
          <a:blip r:embed="rId4">
            <a:alphaModFix/>
          </a:blip>
          <a:stretch>
            <a:fillRect/>
          </a:stretch>
        </p:blipFill>
        <p:spPr>
          <a:xfrm>
            <a:off x="6562625" y="1213425"/>
            <a:ext cx="2049100" cy="2821325"/>
          </a:xfrm>
          <a:prstGeom prst="rect">
            <a:avLst/>
          </a:prstGeom>
          <a:noFill/>
          <a:ln>
            <a:noFill/>
          </a:ln>
        </p:spPr>
      </p:pic>
      <p:sp>
        <p:nvSpPr>
          <p:cNvPr id="48" name="Google Shape;48;g3be729b6179_0_0"/>
          <p:cNvSpPr txBox="1"/>
          <p:nvPr/>
        </p:nvSpPr>
        <p:spPr>
          <a:xfrm>
            <a:off x="62300" y="96900"/>
            <a:ext cx="6057300" cy="357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t>The Students Commission of Canada was formed in 1991</a:t>
            </a:r>
            <a:endParaRPr/>
          </a:p>
          <a:p>
            <a:pPr marL="0" lvl="0" indent="0" algn="l" rtl="0">
              <a:spcBef>
                <a:spcPts val="0"/>
              </a:spcBef>
              <a:spcAft>
                <a:spcPts val="0"/>
              </a:spcAft>
              <a:buNone/>
            </a:pPr>
            <a:endParaRPr/>
          </a:p>
          <a:p>
            <a:pPr marL="0" lvl="0" indent="0" algn="l" rtl="0">
              <a:spcBef>
                <a:spcPts val="0"/>
              </a:spcBef>
              <a:spcAft>
                <a:spcPts val="0"/>
              </a:spcAft>
              <a:buNone/>
            </a:pPr>
            <a:r>
              <a:rPr lang="en-GB"/>
              <a:t>Purpose: The SCC is a charitable organization that purposefully works with others to ensure that young people are valued, heard and their ideas for improving themselves, the lives of their peers and communities are put into action.</a:t>
            </a:r>
            <a:endParaRPr/>
          </a:p>
          <a:p>
            <a:pPr marL="0" lvl="0" indent="0" algn="l" rtl="0">
              <a:spcBef>
                <a:spcPts val="0"/>
              </a:spcBef>
              <a:spcAft>
                <a:spcPts val="0"/>
              </a:spcAft>
              <a:buNone/>
            </a:pPr>
            <a:endParaRPr/>
          </a:p>
          <a:p>
            <a:pPr marL="0" lvl="0" indent="0" algn="l" rtl="0">
              <a:spcBef>
                <a:spcPts val="0"/>
              </a:spcBef>
              <a:spcAft>
                <a:spcPts val="0"/>
              </a:spcAft>
              <a:buNone/>
            </a:pPr>
            <a:r>
              <a:rPr lang="en-GB"/>
              <a:t>Our desired outcome: A world where all young people transition positively into a successful adulthood.Previous collaborations with Students Commission of Canada include a 2022 Asset Mapping</a:t>
            </a:r>
            <a:endParaRPr/>
          </a:p>
          <a:p>
            <a:pPr marL="0" lvl="0" indent="0" algn="l" rtl="0">
              <a:spcBef>
                <a:spcPts val="0"/>
              </a:spcBef>
              <a:spcAft>
                <a:spcPts val="0"/>
              </a:spcAft>
              <a:buNone/>
            </a:pPr>
            <a:endParaRPr/>
          </a:p>
          <a:p>
            <a:pPr marL="0" lvl="0" indent="0" algn="l" rtl="0">
              <a:spcBef>
                <a:spcPts val="0"/>
              </a:spcBef>
              <a:spcAft>
                <a:spcPts val="0"/>
              </a:spcAft>
              <a:buNone/>
            </a:pPr>
            <a:r>
              <a:rPr lang="en-GB"/>
              <a:t>SCC co-ordinates three national networks: Youth/Adult Partnership, Centre of Excellence for Youth Engagement, and Sharing the Stories, plus several local and regional networks.</a:t>
            </a:r>
            <a:endParaRPr/>
          </a:p>
          <a:p>
            <a:pPr marL="0" lvl="0" indent="0" algn="l" rtl="0">
              <a:spcBef>
                <a:spcPts val="0"/>
              </a:spcBef>
              <a:spcAft>
                <a:spcPts val="0"/>
              </a:spcAft>
              <a:buNone/>
            </a:pPr>
            <a:endParaRPr/>
          </a:p>
          <a:p>
            <a:pPr marL="0" lvl="0" indent="0" algn="l" rtl="0">
              <a:spcBef>
                <a:spcPts val="0"/>
              </a:spcBef>
              <a:spcAft>
                <a:spcPts val="0"/>
              </a:spcAft>
              <a:buNone/>
            </a:pPr>
            <a:r>
              <a:rPr lang="en-GB" b="1"/>
              <a:t>Has a toolkit available to support evaluation of our work </a:t>
            </a:r>
            <a:endParaRPr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pic>
        <p:nvPicPr>
          <p:cNvPr id="53" name="Google Shape;53;p4"/>
          <p:cNvPicPr preferRelativeResize="0"/>
          <p:nvPr/>
        </p:nvPicPr>
        <p:blipFill rotWithShape="1">
          <a:blip r:embed="rId3">
            <a:alphaModFix/>
          </a:blip>
          <a:srcRect/>
          <a:stretch/>
        </p:blipFill>
        <p:spPr>
          <a:xfrm>
            <a:off x="1654969" y="0"/>
            <a:ext cx="5834062"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5"/>
          <p:cNvSpPr txBox="1"/>
          <p:nvPr/>
        </p:nvSpPr>
        <p:spPr>
          <a:xfrm>
            <a:off x="349405" y="327102"/>
            <a:ext cx="6508595" cy="40934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chemeClr val="dk1"/>
                </a:solidFill>
                <a:latin typeface="Century Gothic"/>
                <a:ea typeface="Century Gothic"/>
                <a:cs typeface="Century Gothic"/>
                <a:sym typeface="Century Gothic"/>
              </a:rPr>
              <a:t>Shared goal</a:t>
            </a:r>
            <a:endParaRPr/>
          </a:p>
          <a:p>
            <a:pPr marL="0" marR="0" lvl="0" indent="0" algn="l" rtl="0">
              <a:spcBef>
                <a:spcPts val="0"/>
              </a:spcBef>
              <a:spcAft>
                <a:spcPts val="0"/>
              </a:spcAft>
              <a:buNone/>
            </a:pPr>
            <a:endParaRPr sz="20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GB" sz="2000">
                <a:solidFill>
                  <a:schemeClr val="dk1"/>
                </a:solidFill>
                <a:latin typeface="Century Gothic"/>
                <a:ea typeface="Century Gothic"/>
                <a:cs typeface="Century Gothic"/>
                <a:sym typeface="Century Gothic"/>
              </a:rPr>
              <a:t>Provide healthier, safer spaces off-line and on-line for all children and youth to grow and thrive;</a:t>
            </a:r>
            <a:endParaRPr/>
          </a:p>
          <a:p>
            <a:pPr marL="0" marR="0" lvl="0" indent="0" algn="l" rtl="0">
              <a:spcBef>
                <a:spcPts val="0"/>
              </a:spcBef>
              <a:spcAft>
                <a:spcPts val="0"/>
              </a:spcAft>
              <a:buNone/>
            </a:pPr>
            <a:endParaRPr sz="20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GB" sz="2000">
                <a:solidFill>
                  <a:schemeClr val="dk1"/>
                </a:solidFill>
                <a:latin typeface="Century Gothic"/>
                <a:ea typeface="Century Gothic"/>
                <a:cs typeface="Century Gothic"/>
                <a:sym typeface="Century Gothic"/>
              </a:rPr>
              <a:t>Spaces to be heard, explore differences</a:t>
            </a:r>
            <a:endParaRPr/>
          </a:p>
          <a:p>
            <a:pPr marL="0" marR="0" lvl="0" indent="0" algn="l" rtl="0">
              <a:spcBef>
                <a:spcPts val="0"/>
              </a:spcBef>
              <a:spcAft>
                <a:spcPts val="0"/>
              </a:spcAft>
              <a:buNone/>
            </a:pPr>
            <a:r>
              <a:rPr lang="en-GB" sz="2000">
                <a:solidFill>
                  <a:schemeClr val="dk1"/>
                </a:solidFill>
                <a:latin typeface="Century Gothic"/>
                <a:ea typeface="Century Gothic"/>
                <a:cs typeface="Century Gothic"/>
                <a:sym typeface="Century Gothic"/>
              </a:rPr>
              <a:t>and still belong</a:t>
            </a:r>
            <a:endParaRPr/>
          </a:p>
          <a:p>
            <a:pPr marL="0" marR="0" lvl="0" indent="0" algn="l" rtl="0">
              <a:spcBef>
                <a:spcPts val="0"/>
              </a:spcBef>
              <a:spcAft>
                <a:spcPts val="0"/>
              </a:spcAft>
              <a:buNone/>
            </a:pPr>
            <a:endParaRPr sz="20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GB" sz="2000">
                <a:solidFill>
                  <a:schemeClr val="dk1"/>
                </a:solidFill>
                <a:latin typeface="Century Gothic"/>
                <a:ea typeface="Century Gothic"/>
                <a:cs typeface="Century Gothic"/>
                <a:sym typeface="Century Gothic"/>
              </a:rPr>
              <a:t>Spaces to talk, process, and act on challenges youth face</a:t>
            </a:r>
            <a:endParaRPr/>
          </a:p>
          <a:p>
            <a:pPr marL="0" marR="0" lvl="0" indent="0" algn="l" rtl="0">
              <a:spcBef>
                <a:spcPts val="0"/>
              </a:spcBef>
              <a:spcAft>
                <a:spcPts val="0"/>
              </a:spcAft>
              <a:buNone/>
            </a:pPr>
            <a:endParaRPr sz="20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GB" sz="2000">
                <a:solidFill>
                  <a:schemeClr val="dk1"/>
                </a:solidFill>
                <a:latin typeface="Century Gothic"/>
                <a:ea typeface="Century Gothic"/>
                <a:cs typeface="Century Gothic"/>
                <a:sym typeface="Century Gothic"/>
              </a:rPr>
              <a:t>Spaces to voice grievances and concerns and prevent them from turning into hate and violence.</a:t>
            </a:r>
            <a:endParaRPr sz="1600">
              <a:solidFill>
                <a:schemeClr val="dk1"/>
              </a:solidFill>
              <a:latin typeface="Century Gothic"/>
              <a:ea typeface="Century Gothic"/>
              <a:cs typeface="Century Gothic"/>
              <a:sym typeface="Century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6"/>
          <p:cNvSpPr txBox="1"/>
          <p:nvPr/>
        </p:nvSpPr>
        <p:spPr>
          <a:xfrm>
            <a:off x="111511" y="955200"/>
            <a:ext cx="7961971"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Century Gothic"/>
                <a:ea typeface="Century Gothic"/>
                <a:cs typeface="Century Gothic"/>
                <a:sym typeface="Century Gothic"/>
              </a:rPr>
              <a:t>Goals for all HUM communities</a:t>
            </a:r>
            <a:endParaRPr/>
          </a:p>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GB" sz="1800">
                <a:solidFill>
                  <a:schemeClr val="dk1"/>
                </a:solidFill>
                <a:latin typeface="Century Gothic"/>
                <a:ea typeface="Century Gothic"/>
                <a:cs typeface="Century Gothic"/>
                <a:sym typeface="Century Gothic"/>
              </a:rPr>
              <a:t>Infusing HUM key messages into existing youth programming</a:t>
            </a:r>
            <a:endParaRPr/>
          </a:p>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GB" sz="1800">
                <a:solidFill>
                  <a:schemeClr val="dk1"/>
                </a:solidFill>
                <a:latin typeface="Century Gothic"/>
                <a:ea typeface="Century Gothic"/>
                <a:cs typeface="Century Gothic"/>
                <a:sym typeface="Century Gothic"/>
              </a:rPr>
              <a:t>Building capacity of adults supporting youth, including skill sets for practising key messages themselves</a:t>
            </a:r>
            <a:endParaRPr/>
          </a:p>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GB" sz="1800">
                <a:solidFill>
                  <a:schemeClr val="dk1"/>
                </a:solidFill>
                <a:latin typeface="Century Gothic"/>
                <a:ea typeface="Century Gothic"/>
                <a:cs typeface="Century Gothic"/>
                <a:sym typeface="Century Gothic"/>
              </a:rPr>
              <a:t>Identifying, shifting, building collaborations that synergize efforts to shift culture</a:t>
            </a:r>
            <a:endParaRPr sz="1800">
              <a:solidFill>
                <a:schemeClr val="dk1"/>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7"/>
          <p:cNvSpPr txBox="1"/>
          <p:nvPr/>
        </p:nvSpPr>
        <p:spPr>
          <a:xfrm>
            <a:off x="133815" y="208157"/>
            <a:ext cx="6724185" cy="39703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a:solidFill>
                  <a:schemeClr val="dk1"/>
                </a:solidFill>
                <a:latin typeface="Century Gothic"/>
                <a:ea typeface="Century Gothic"/>
                <a:cs typeface="Century Gothic"/>
                <a:sym typeface="Century Gothic"/>
              </a:rPr>
              <a:t>Communities in Action</a:t>
            </a:r>
            <a:endParaRPr/>
          </a:p>
          <a:p>
            <a:pPr marL="0" marR="0" lvl="0" indent="0" algn="l" rtl="0">
              <a:spcBef>
                <a:spcPts val="0"/>
              </a:spcBef>
              <a:spcAft>
                <a:spcPts val="0"/>
              </a:spcAft>
              <a:buNone/>
            </a:pPr>
            <a:endParaRPr sz="28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GB" sz="2800">
                <a:solidFill>
                  <a:schemeClr val="dk1"/>
                </a:solidFill>
                <a:latin typeface="Century Gothic"/>
                <a:ea typeface="Century Gothic"/>
                <a:cs typeface="Century Gothic"/>
                <a:sym typeface="Century Gothic"/>
              </a:rPr>
              <a:t>Local collaborations and events are underway in Prince Edward County, Golden, Toronto, Vancouver, Edmonton, Kitchener-Waterloo, Hay River, Prince Albert, Saskatoon, Winnipeg, Montreal, Eastern Townships, Halifax, and Virtual.</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pic>
        <p:nvPicPr>
          <p:cNvPr id="73" name="Google Shape;73;p8"/>
          <p:cNvPicPr preferRelativeResize="0"/>
          <p:nvPr/>
        </p:nvPicPr>
        <p:blipFill rotWithShape="1">
          <a:blip r:embed="rId3">
            <a:alphaModFix/>
          </a:blip>
          <a:srcRect/>
          <a:stretch/>
        </p:blipFill>
        <p:spPr>
          <a:xfrm>
            <a:off x="2638155" y="204457"/>
            <a:ext cx="3867690" cy="4734586"/>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Kilter">
      <a:dk1>
        <a:srgbClr val="000000"/>
      </a:dk1>
      <a:lt1>
        <a:srgbClr val="FFFFFF"/>
      </a:lt1>
      <a:dk2>
        <a:srgbClr val="318FC5"/>
      </a:dk2>
      <a:lt2>
        <a:srgbClr val="AEE8FB"/>
      </a:lt2>
      <a:accent1>
        <a:srgbClr val="76C5EF"/>
      </a:accent1>
      <a:accent2>
        <a:srgbClr val="FEA022"/>
      </a:accent2>
      <a:accent3>
        <a:srgbClr val="FF6700"/>
      </a:accent3>
      <a:accent4>
        <a:srgbClr val="70A525"/>
      </a:accent4>
      <a:accent5>
        <a:srgbClr val="A5D848"/>
      </a:accent5>
      <a:accent6>
        <a:srgbClr val="20768C"/>
      </a:accent6>
      <a:hlink>
        <a:srgbClr val="7AB6E8"/>
      </a:hlink>
      <a:folHlink>
        <a:srgbClr val="83B0D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787</Words>
  <Application>Microsoft Office PowerPoint</Application>
  <PresentationFormat>On-screen Show (16:9)</PresentationFormat>
  <Paragraphs>73</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David Somppi Personal</dc:creator>
  <cp:lastModifiedBy>David Somppi Personal</cp:lastModifiedBy>
  <cp:revision>1</cp:revision>
  <dcterms:created xsi:type="dcterms:W3CDTF">2020-11-15T01:43:55Z</dcterms:created>
  <dcterms:modified xsi:type="dcterms:W3CDTF">2026-02-12T13:46:32Z</dcterms:modified>
</cp:coreProperties>
</file>