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2" r:id="rId2"/>
    <p:sldId id="257" r:id="rId3"/>
    <p:sldId id="258" r:id="rId4"/>
    <p:sldId id="259" r:id="rId5"/>
    <p:sldId id="260" r:id="rId6"/>
    <p:sldId id="26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6" autoAdjust="0"/>
    <p:restoredTop sz="70426" autoAdjust="0"/>
  </p:normalViewPr>
  <p:slideViewPr>
    <p:cSldViewPr snapToGrid="0">
      <p:cViewPr varScale="1">
        <p:scale>
          <a:sx n="78" d="100"/>
          <a:sy n="78" d="100"/>
        </p:scale>
        <p:origin x="18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4F1193-47CB-4F4A-9BCA-E225F2B7D393}"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E99118-E10E-48D4-93A3-04B3E34853E8}" type="slidenum">
              <a:rPr lang="en-US" smtClean="0"/>
              <a:t>‹#›</a:t>
            </a:fld>
            <a:endParaRPr lang="en-US"/>
          </a:p>
        </p:txBody>
      </p:sp>
    </p:spTree>
    <p:extLst>
      <p:ext uri="{BB962C8B-B14F-4D97-AF65-F5344CB8AC3E}">
        <p14:creationId xmlns:p14="http://schemas.microsoft.com/office/powerpoint/2010/main" val="3527565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0DCFB9-9E49-4086-A576-B64DC01A95ED}" type="slidenum">
              <a:rPr lang="en-US" smtClean="0"/>
              <a:t>1</a:t>
            </a:fld>
            <a:endParaRPr lang="en-US"/>
          </a:p>
        </p:txBody>
      </p:sp>
    </p:spTree>
    <p:extLst>
      <p:ext uri="{BB962C8B-B14F-4D97-AF65-F5344CB8AC3E}">
        <p14:creationId xmlns:p14="http://schemas.microsoft.com/office/powerpoint/2010/main" val="1264166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CA" dirty="0"/>
          </a:p>
        </p:txBody>
      </p:sp>
      <p:sp>
        <p:nvSpPr>
          <p:cNvPr id="4" name="Slide Number Placeholder 3"/>
          <p:cNvSpPr>
            <a:spLocks noGrp="1"/>
          </p:cNvSpPr>
          <p:nvPr>
            <p:ph type="sldNum" sz="quarter" idx="5"/>
          </p:nvPr>
        </p:nvSpPr>
        <p:spPr/>
        <p:txBody>
          <a:bodyPr/>
          <a:lstStyle/>
          <a:p>
            <a:fld id="{2C023CEB-0CA9-4C7B-AD6E-E33E3030C639}" type="slidenum">
              <a:rPr lang="en-CA" smtClean="0"/>
              <a:t>2</a:t>
            </a:fld>
            <a:endParaRPr lang="en-CA" dirty="0"/>
          </a:p>
        </p:txBody>
      </p:sp>
    </p:spTree>
    <p:extLst>
      <p:ext uri="{BB962C8B-B14F-4D97-AF65-F5344CB8AC3E}">
        <p14:creationId xmlns:p14="http://schemas.microsoft.com/office/powerpoint/2010/main" val="1710931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heart of Local Immigration Partnership (LIP) and the work we do is a commitment to research, knowledge sharing, and facilitation.</a:t>
            </a:r>
          </a:p>
          <a:p>
            <a:endParaRPr lang="en-US" dirty="0"/>
          </a:p>
          <a:p>
            <a:r>
              <a:rPr lang="en-US" dirty="0"/>
              <a:t>Our research initiatives, guided by key stakeholders in Lanark and Renfrew, aim to uncover the specific challenges that newcomers face in fully engaging with community life. This invaluable insight not only highlights obstacles but also identifies opportunities that facilitate the successful settlement of newcomers in our rural areas.</a:t>
            </a:r>
          </a:p>
          <a:p>
            <a:endParaRPr lang="en-US" dirty="0"/>
          </a:p>
          <a:p>
            <a:r>
              <a:rPr lang="en-US" dirty="0"/>
              <a:t>Knowledge sharing is equally vital to our work. As leaders, you understand that the pursuit of knowledge is limitless. At LIP, we embody this through our dynamic newcomer and community resource hubs which can be freely accessed through our website. This evolving component of our website is filled with essential information to support newcomers, community members, and organizations in accessing local resources. We also host various community events that foster meaningful connections among individuals.</a:t>
            </a:r>
          </a:p>
          <a:p>
            <a:endParaRPr lang="en-US" dirty="0"/>
          </a:p>
          <a:p>
            <a:r>
              <a:rPr lang="en-US" dirty="0"/>
              <a:t>Facilitation is another component of our work. We provide opportunities for personal and professional development in diversity, equity, and inclusion, empowering local employers and organizations to better understand and engage with the diverse array of clients and staff they serve.</a:t>
            </a:r>
          </a:p>
          <a:p>
            <a:endParaRPr lang="en-US" dirty="0"/>
          </a:p>
          <a:p>
            <a:r>
              <a:rPr lang="en-US" dirty="0"/>
              <a:t>While we do not offer formal settlement services, think of LIP as a bridge connecting communities, organizations, and newcomers. We are a collaborative network and resource hub, dedicated to offering support wherever possible.</a:t>
            </a:r>
          </a:p>
          <a:p>
            <a:endParaRPr lang="en-US" dirty="0"/>
          </a:p>
        </p:txBody>
      </p:sp>
      <p:sp>
        <p:nvSpPr>
          <p:cNvPr id="4" name="Slide Number Placeholder 3"/>
          <p:cNvSpPr>
            <a:spLocks noGrp="1"/>
          </p:cNvSpPr>
          <p:nvPr>
            <p:ph type="sldNum" sz="quarter" idx="5"/>
          </p:nvPr>
        </p:nvSpPr>
        <p:spPr/>
        <p:txBody>
          <a:bodyPr/>
          <a:lstStyle/>
          <a:p>
            <a:fld id="{2C023CEB-0CA9-4C7B-AD6E-E33E3030C639}" type="slidenum">
              <a:rPr lang="en-CA" smtClean="0"/>
              <a:t>3</a:t>
            </a:fld>
            <a:endParaRPr lang="en-CA" dirty="0"/>
          </a:p>
        </p:txBody>
      </p:sp>
    </p:spTree>
    <p:extLst>
      <p:ext uri="{BB962C8B-B14F-4D97-AF65-F5344CB8AC3E}">
        <p14:creationId xmlns:p14="http://schemas.microsoft.com/office/powerpoint/2010/main" val="2743738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023CEB-0CA9-4C7B-AD6E-E33E3030C639}" type="slidenum">
              <a:rPr lang="en-CA" smtClean="0"/>
              <a:t>4</a:t>
            </a:fld>
            <a:endParaRPr lang="en-CA" dirty="0"/>
          </a:p>
        </p:txBody>
      </p:sp>
    </p:spTree>
    <p:extLst>
      <p:ext uri="{BB962C8B-B14F-4D97-AF65-F5344CB8AC3E}">
        <p14:creationId xmlns:p14="http://schemas.microsoft.com/office/powerpoint/2010/main" val="1744704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solidFill>
                <a:srgbClr val="374151"/>
              </a:solidFill>
              <a:effectLst/>
              <a:latin typeface="system-ui"/>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listening to Allison’s presentation and better understanding the specifics on what the </a:t>
            </a:r>
            <a:r>
              <a:rPr lang="en-US" dirty="0" err="1"/>
              <a:t>labour</a:t>
            </a:r>
            <a:r>
              <a:rPr lang="en-US" dirty="0"/>
              <a:t> market looks like in Lanark &amp; Renfrew, we know that there are significant gaps across multiple industries and so many employers are facing difficulties in attracting and retaining good staff. A good portion of the resources, information, and supports in this area of our website are targeted towards you, the organizations of Lanark &amp; Renfrew, who are looking to address their </a:t>
            </a:r>
            <a:r>
              <a:rPr lang="en-US" dirty="0" err="1"/>
              <a:t>labour</a:t>
            </a:r>
            <a:r>
              <a:rPr lang="en-US" dirty="0"/>
              <a:t> market gaps, help out a newcomer, or just diversify their workforce through connecting with and hiring newcomers to the area. </a:t>
            </a:r>
          </a:p>
          <a:p>
            <a:endParaRPr lang="en-US" dirty="0"/>
          </a:p>
        </p:txBody>
      </p:sp>
      <p:sp>
        <p:nvSpPr>
          <p:cNvPr id="4" name="Slide Number Placeholder 3"/>
          <p:cNvSpPr>
            <a:spLocks noGrp="1"/>
          </p:cNvSpPr>
          <p:nvPr>
            <p:ph type="sldNum" sz="quarter" idx="5"/>
          </p:nvPr>
        </p:nvSpPr>
        <p:spPr/>
        <p:txBody>
          <a:bodyPr/>
          <a:lstStyle/>
          <a:p>
            <a:fld id="{010DCFB9-9E49-4086-A576-B64DC01A95ED}" type="slidenum">
              <a:rPr lang="en-US" smtClean="0"/>
              <a:t>5</a:t>
            </a:fld>
            <a:endParaRPr lang="en-US"/>
          </a:p>
        </p:txBody>
      </p:sp>
    </p:spTree>
    <p:extLst>
      <p:ext uri="{BB962C8B-B14F-4D97-AF65-F5344CB8AC3E}">
        <p14:creationId xmlns:p14="http://schemas.microsoft.com/office/powerpoint/2010/main" val="3107939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374151"/>
                </a:solidFill>
                <a:effectLst/>
                <a:latin typeface="system-ui"/>
                <a:ea typeface="system-ui"/>
                <a:cs typeface="system-ui"/>
              </a:rPr>
              <a:t>Once again, the mission of LIP – Lanark &amp; Renfrew is to strengthen local communities by actively engaging newcomers, immigrants, refugees, and international students who reside, work, study, and thrive in Lanark and Renfrew County. </a:t>
            </a:r>
            <a:endParaRPr lang="en-CA"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10DCFB9-9E49-4086-A576-B64DC01A95ED}" type="slidenum">
              <a:rPr lang="en-US" smtClean="0"/>
              <a:t>6</a:t>
            </a:fld>
            <a:endParaRPr lang="en-US"/>
          </a:p>
        </p:txBody>
      </p:sp>
    </p:spTree>
    <p:extLst>
      <p:ext uri="{BB962C8B-B14F-4D97-AF65-F5344CB8AC3E}">
        <p14:creationId xmlns:p14="http://schemas.microsoft.com/office/powerpoint/2010/main" val="2520922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4906AC-E913-472B-AFB5-8C10A42584A3}" type="datetimeFigureOut">
              <a:rPr lang="en-CA" smtClean="0"/>
              <a:t>2026-02-12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D46F267-15ED-4D3E-B775-1F05DF656A01}" type="slidenum">
              <a:rPr lang="en-CA" smtClean="0"/>
              <a:t>‹#›</a:t>
            </a:fld>
            <a:endParaRPr lang="en-CA"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167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r>
              <a:rPr lang="en-CA" dirty="0"/>
              <a:t>www.liplanarkrenfrew.ca</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CA"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D46F267-15ED-4D3E-B775-1F05DF656A01}" type="slidenum">
              <a:rPr lang="en-CA" smtClean="0"/>
              <a:t>‹#›</a:t>
            </a:fld>
            <a:endParaRPr lang="en-CA" dirty="0"/>
          </a:p>
        </p:txBody>
      </p:sp>
      <p:sp>
        <p:nvSpPr>
          <p:cNvPr id="10" name="TextBox 9">
            <a:extLst>
              <a:ext uri="{FF2B5EF4-FFF2-40B4-BE49-F238E27FC236}">
                <a16:creationId xmlns:a16="http://schemas.microsoft.com/office/drawing/2014/main" id="{98495BEB-00C5-47CF-A54B-7481CFD26309}"/>
              </a:ext>
            </a:extLst>
          </p:cNvPr>
          <p:cNvSpPr txBox="1"/>
          <p:nvPr userDrawn="1"/>
        </p:nvSpPr>
        <p:spPr>
          <a:xfrm>
            <a:off x="412240" y="6426533"/>
            <a:ext cx="254369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dirty="0">
                <a:solidFill>
                  <a:schemeClr val="bg1"/>
                </a:solidFill>
              </a:rPr>
              <a:t>www.liplanarkrenfrew.ca</a:t>
            </a:r>
          </a:p>
          <a:p>
            <a:endParaRPr lang="en-CA" dirty="0"/>
          </a:p>
        </p:txBody>
      </p:sp>
      <p:pic>
        <p:nvPicPr>
          <p:cNvPr id="11" name="Picture 10">
            <a:extLst>
              <a:ext uri="{FF2B5EF4-FFF2-40B4-BE49-F238E27FC236}">
                <a16:creationId xmlns:a16="http://schemas.microsoft.com/office/drawing/2014/main" id="{ADA371B3-3443-4482-A4BA-EFC4A4BE04F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98918" y="299547"/>
            <a:ext cx="856762" cy="856762"/>
          </a:xfrm>
          <a:prstGeom prst="rect">
            <a:avLst/>
          </a:prstGeom>
        </p:spPr>
      </p:pic>
    </p:spTree>
    <p:extLst>
      <p:ext uri="{BB962C8B-B14F-4D97-AF65-F5344CB8AC3E}">
        <p14:creationId xmlns:p14="http://schemas.microsoft.com/office/powerpoint/2010/main" val="1901157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4906AC-E913-472B-AFB5-8C10A42584A3}" type="datetimeFigureOut">
              <a:rPr lang="en-CA" smtClean="0"/>
              <a:t>2026-02-12</a:t>
            </a:fld>
            <a:endParaRPr lang="en-CA" dirty="0"/>
          </a:p>
        </p:txBody>
      </p:sp>
      <p:sp>
        <p:nvSpPr>
          <p:cNvPr id="5" name="Footer Placeholder 4"/>
          <p:cNvSpPr>
            <a:spLocks noGrp="1"/>
          </p:cNvSpPr>
          <p:nvPr>
            <p:ph type="ftr" sz="quarter" idx="11"/>
          </p:nvPr>
        </p:nvSpPr>
        <p:spPr/>
        <p:txBody>
          <a:bodyPr/>
          <a:lstStyle>
            <a:lvl1pPr>
              <a:defRPr sz="1050" b="1"/>
            </a:lvl1pPr>
          </a:lstStyle>
          <a:p>
            <a:r>
              <a:rPr lang="en-CA" dirty="0"/>
              <a:t>www.Liplanarkrenfrew.ca</a:t>
            </a:r>
          </a:p>
        </p:txBody>
      </p:sp>
      <p:sp>
        <p:nvSpPr>
          <p:cNvPr id="6" name="Slide Number Placeholder 5"/>
          <p:cNvSpPr>
            <a:spLocks noGrp="1"/>
          </p:cNvSpPr>
          <p:nvPr>
            <p:ph type="sldNum" sz="quarter" idx="12"/>
          </p:nvPr>
        </p:nvSpPr>
        <p:spPr/>
        <p:txBody>
          <a:bodyPr/>
          <a:lstStyle/>
          <a:p>
            <a:fld id="{1D46F267-15ED-4D3E-B775-1F05DF656A01}" type="slidenum">
              <a:rPr lang="en-CA" smtClean="0"/>
              <a:t>‹#›</a:t>
            </a:fld>
            <a:endParaRPr lang="en-CA" dirty="0"/>
          </a:p>
        </p:txBody>
      </p:sp>
      <p:pic>
        <p:nvPicPr>
          <p:cNvPr id="10" name="Picture 9">
            <a:extLst>
              <a:ext uri="{FF2B5EF4-FFF2-40B4-BE49-F238E27FC236}">
                <a16:creationId xmlns:a16="http://schemas.microsoft.com/office/drawing/2014/main" id="{D4EB7EC2-5D02-48E2-AF48-4779F210E8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98918" y="299547"/>
            <a:ext cx="856762" cy="856762"/>
          </a:xfrm>
          <a:prstGeom prst="rect">
            <a:avLst/>
          </a:prstGeom>
        </p:spPr>
      </p:pic>
    </p:spTree>
    <p:extLst>
      <p:ext uri="{BB962C8B-B14F-4D97-AF65-F5344CB8AC3E}">
        <p14:creationId xmlns:p14="http://schemas.microsoft.com/office/powerpoint/2010/main" val="6822424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94906AC-E913-472B-AFB5-8C10A42584A3}" type="datetimeFigureOut">
              <a:rPr lang="en-CA" smtClean="0"/>
              <a:t>2026-02-12</a:t>
            </a:fld>
            <a:endParaRPr lang="en-CA"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1000" b="1" cap="all" baseline="0">
                <a:solidFill>
                  <a:srgbClr val="FFFFFF"/>
                </a:solidFill>
              </a:defRPr>
            </a:lvl1pPr>
          </a:lstStyle>
          <a:p>
            <a:r>
              <a:rPr lang="en-CA" dirty="0"/>
              <a:t>www.Liplanarkrenfrew.ca</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D46F267-15ED-4D3E-B775-1F05DF656A01}" type="slidenum">
              <a:rPr lang="en-CA" smtClean="0"/>
              <a:t>‹#›</a:t>
            </a:fld>
            <a:endParaRPr lang="en-CA"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103263"/>
      </p:ext>
    </p:extLst>
  </p:cSld>
  <p:clrMap bg1="lt1" tx1="dk1" bg2="lt2" tx2="dk2" accent1="accent1" accent2="accent2" accent3="accent3" accent4="accent4" accent5="accent5" accent6="accent6" hlink="hlink" folHlink="folHlink"/>
  <p:sldLayoutIdLst>
    <p:sldLayoutId id="2147483663" r:id="rId1"/>
    <p:sldLayoutId id="2147483672" r:id="rId2"/>
    <p:sldLayoutId id="2147483662" r:id="rId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Localimmigrationpartnership@algonquincollege.co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8"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 name="Rectangle 14">
            <a:extLst>
              <a:ext uri="{FF2B5EF4-FFF2-40B4-BE49-F238E27FC236}">
                <a16:creationId xmlns:a16="http://schemas.microsoft.com/office/drawing/2014/main" id="{8D0DE514-8876-4D18-A995-61A5C1F81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6">
            <a:extLst>
              <a:ext uri="{FF2B5EF4-FFF2-40B4-BE49-F238E27FC236}">
                <a16:creationId xmlns:a16="http://schemas.microsoft.com/office/drawing/2014/main" id="{09DA791C-FFCF-422E-8775-BDA6C0E5E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pic>
        <p:nvPicPr>
          <p:cNvPr id="4" name="Picture 3" descr="A logo for a company&#10;&#10;Description automatically generated">
            <a:extLst>
              <a:ext uri="{FF2B5EF4-FFF2-40B4-BE49-F238E27FC236}">
                <a16:creationId xmlns:a16="http://schemas.microsoft.com/office/drawing/2014/main" id="{6483E1C7-892E-ECCE-FC36-106D04796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5852" y="1363005"/>
            <a:ext cx="4371560" cy="2178754"/>
          </a:xfrm>
          <a:prstGeom prst="rect">
            <a:avLst/>
          </a:prstGeom>
        </p:spPr>
      </p:pic>
      <p:sp>
        <p:nvSpPr>
          <p:cNvPr id="14" name="Rectangle 18">
            <a:extLst>
              <a:ext uri="{FF2B5EF4-FFF2-40B4-BE49-F238E27FC236}">
                <a16:creationId xmlns:a16="http://schemas.microsoft.com/office/drawing/2014/main" id="{0DCF8855-3530-4F46-A4CB-3B6686EEE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extBox 1">
            <a:extLst>
              <a:ext uri="{FF2B5EF4-FFF2-40B4-BE49-F238E27FC236}">
                <a16:creationId xmlns:a16="http://schemas.microsoft.com/office/drawing/2014/main" id="{0D903272-2793-6003-07FD-425897A1680E}"/>
              </a:ext>
            </a:extLst>
          </p:cNvPr>
          <p:cNvSpPr txBox="1"/>
          <p:nvPr/>
        </p:nvSpPr>
        <p:spPr>
          <a:xfrm>
            <a:off x="2020229" y="5374888"/>
            <a:ext cx="824446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solidFill>
                  <a:srgbClr val="FFFFFF"/>
                </a:solidFill>
                <a:latin typeface="Arial"/>
                <a:cs typeface="Arial"/>
              </a:rPr>
              <a:t>Local Immigration Partnership – Lanark &amp; Renfrew</a:t>
            </a:r>
          </a:p>
        </p:txBody>
      </p:sp>
    </p:spTree>
    <p:extLst>
      <p:ext uri="{BB962C8B-B14F-4D97-AF65-F5344CB8AC3E}">
        <p14:creationId xmlns:p14="http://schemas.microsoft.com/office/powerpoint/2010/main" val="76550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9380A-1C4A-4156-8111-ACA5F95098AD}"/>
              </a:ext>
            </a:extLst>
          </p:cNvPr>
          <p:cNvSpPr>
            <a:spLocks noGrp="1"/>
          </p:cNvSpPr>
          <p:nvPr>
            <p:ph type="title"/>
          </p:nvPr>
        </p:nvSpPr>
        <p:spPr>
          <a:xfrm>
            <a:off x="1097280" y="286603"/>
            <a:ext cx="9324914" cy="1450757"/>
          </a:xfrm>
        </p:spPr>
        <p:txBody>
          <a:bodyPr>
            <a:normAutofit/>
          </a:bodyPr>
          <a:lstStyle/>
          <a:p>
            <a:r>
              <a:rPr lang="en-CA" sz="4400" dirty="0"/>
              <a:t>Local Immigration Partnership – Background</a:t>
            </a:r>
          </a:p>
        </p:txBody>
      </p:sp>
      <p:sp>
        <p:nvSpPr>
          <p:cNvPr id="3" name="Content Placeholder 2">
            <a:extLst>
              <a:ext uri="{FF2B5EF4-FFF2-40B4-BE49-F238E27FC236}">
                <a16:creationId xmlns:a16="http://schemas.microsoft.com/office/drawing/2014/main" id="{B2446892-B8C6-4913-952F-2DD8EC93F3B5}"/>
              </a:ext>
            </a:extLst>
          </p:cNvPr>
          <p:cNvSpPr>
            <a:spLocks noGrp="1"/>
          </p:cNvSpPr>
          <p:nvPr>
            <p:ph idx="1"/>
          </p:nvPr>
        </p:nvSpPr>
        <p:spPr>
          <a:xfrm>
            <a:off x="1097280" y="1845734"/>
            <a:ext cx="10058400" cy="4023360"/>
          </a:xfrm>
        </p:spPr>
        <p:txBody>
          <a:bodyPr>
            <a:normAutofit/>
          </a:bodyPr>
          <a:lstStyle/>
          <a:p>
            <a:pPr lvl="1"/>
            <a:r>
              <a:rPr lang="en-US" sz="2400" dirty="0"/>
              <a:t>Local Immigration Partnerships (LIP) are funded by Immigration, Refugees and Citizenship Canada (IRCC) and support communities in bringing together service providers, settlement agencies, community groups, employers and other key municipal organizations to create a welcoming and inclusive community for newcomers.</a:t>
            </a:r>
          </a:p>
          <a:p>
            <a:pPr lvl="1"/>
            <a:r>
              <a:rPr lang="en-US" sz="2400" dirty="0"/>
              <a:t>Formed locally in 2011</a:t>
            </a:r>
          </a:p>
          <a:p>
            <a:pPr lvl="1"/>
            <a:r>
              <a:rPr lang="en-US" sz="2400" dirty="0"/>
              <a:t>Contract held by Algonquin College – Pembroke Campus</a:t>
            </a:r>
          </a:p>
          <a:p>
            <a:pPr lvl="1"/>
            <a:r>
              <a:rPr lang="en-US" sz="2400" dirty="0"/>
              <a:t>One of 87 LIPs/RIFs/ZIPs across Canada </a:t>
            </a:r>
          </a:p>
        </p:txBody>
      </p:sp>
      <p:sp>
        <p:nvSpPr>
          <p:cNvPr id="4" name="TextBox 3">
            <a:extLst>
              <a:ext uri="{FF2B5EF4-FFF2-40B4-BE49-F238E27FC236}">
                <a16:creationId xmlns:a16="http://schemas.microsoft.com/office/drawing/2014/main" id="{4633C4E1-6611-49CA-B20B-9E0CFEAF461D}"/>
              </a:ext>
            </a:extLst>
          </p:cNvPr>
          <p:cNvSpPr txBox="1"/>
          <p:nvPr/>
        </p:nvSpPr>
        <p:spPr>
          <a:xfrm>
            <a:off x="4962617" y="6437632"/>
            <a:ext cx="2266765" cy="338554"/>
          </a:xfrm>
          <a:prstGeom prst="rect">
            <a:avLst/>
          </a:prstGeom>
          <a:noFill/>
        </p:spPr>
        <p:txBody>
          <a:bodyPr wrap="square" rtlCol="0">
            <a:spAutoFit/>
          </a:bodyPr>
          <a:lstStyle/>
          <a:p>
            <a:r>
              <a:rPr lang="en-CA" sz="1600" dirty="0">
                <a:solidFill>
                  <a:schemeClr val="bg1"/>
                </a:solidFill>
              </a:rPr>
              <a:t>www.liplanarkrenfrew.ca</a:t>
            </a:r>
          </a:p>
        </p:txBody>
      </p:sp>
    </p:spTree>
    <p:extLst>
      <p:ext uri="{BB962C8B-B14F-4D97-AF65-F5344CB8AC3E}">
        <p14:creationId xmlns:p14="http://schemas.microsoft.com/office/powerpoint/2010/main" val="132931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E37FA-7CBA-49FD-8951-2C7F64E14ACC}"/>
              </a:ext>
            </a:extLst>
          </p:cNvPr>
          <p:cNvSpPr>
            <a:spLocks noGrp="1"/>
          </p:cNvSpPr>
          <p:nvPr>
            <p:ph type="title"/>
          </p:nvPr>
        </p:nvSpPr>
        <p:spPr/>
        <p:txBody>
          <a:bodyPr/>
          <a:lstStyle/>
          <a:p>
            <a:r>
              <a:rPr lang="en-CA" dirty="0"/>
              <a:t>What Does LIP – Lanark &amp; Renfrew do?</a:t>
            </a:r>
          </a:p>
        </p:txBody>
      </p:sp>
      <p:sp>
        <p:nvSpPr>
          <p:cNvPr id="3" name="Content Placeholder 2">
            <a:extLst>
              <a:ext uri="{FF2B5EF4-FFF2-40B4-BE49-F238E27FC236}">
                <a16:creationId xmlns:a16="http://schemas.microsoft.com/office/drawing/2014/main" id="{83624576-083A-41F5-AB6D-B72474F4AC0C}"/>
              </a:ext>
            </a:extLst>
          </p:cNvPr>
          <p:cNvSpPr>
            <a:spLocks noGrp="1"/>
          </p:cNvSpPr>
          <p:nvPr>
            <p:ph idx="1"/>
          </p:nvPr>
        </p:nvSpPr>
        <p:spPr/>
        <p:txBody>
          <a:bodyPr>
            <a:normAutofit/>
          </a:bodyPr>
          <a:lstStyle/>
          <a:p>
            <a:pPr lvl="1"/>
            <a:r>
              <a:rPr lang="en-US" sz="3600" dirty="0"/>
              <a:t>Primary Services</a:t>
            </a:r>
          </a:p>
          <a:p>
            <a:pPr lvl="2"/>
            <a:r>
              <a:rPr lang="en-US" sz="3200" dirty="0"/>
              <a:t>Research</a:t>
            </a:r>
          </a:p>
          <a:p>
            <a:pPr lvl="2"/>
            <a:r>
              <a:rPr lang="en-US" sz="3200" dirty="0"/>
              <a:t>Knowledge sharing</a:t>
            </a:r>
          </a:p>
          <a:p>
            <a:pPr lvl="2"/>
            <a:r>
              <a:rPr lang="en-US" sz="3200" dirty="0"/>
              <a:t>Facilitation</a:t>
            </a:r>
            <a:endParaRPr lang="en-CA" sz="3200" dirty="0"/>
          </a:p>
          <a:p>
            <a:endParaRPr lang="en-US" sz="2800" dirty="0"/>
          </a:p>
          <a:p>
            <a:endParaRPr lang="en-US" sz="2800" dirty="0"/>
          </a:p>
          <a:p>
            <a:endParaRPr lang="en-CA" sz="2800" dirty="0"/>
          </a:p>
        </p:txBody>
      </p:sp>
      <p:sp>
        <p:nvSpPr>
          <p:cNvPr id="4" name="TextBox 3">
            <a:extLst>
              <a:ext uri="{FF2B5EF4-FFF2-40B4-BE49-F238E27FC236}">
                <a16:creationId xmlns:a16="http://schemas.microsoft.com/office/drawing/2014/main" id="{DD8CC9CB-D6E2-42CD-8ECF-3B52C70CA471}"/>
              </a:ext>
            </a:extLst>
          </p:cNvPr>
          <p:cNvSpPr txBox="1"/>
          <p:nvPr/>
        </p:nvSpPr>
        <p:spPr>
          <a:xfrm>
            <a:off x="4962617" y="6437632"/>
            <a:ext cx="2266765" cy="338554"/>
          </a:xfrm>
          <a:prstGeom prst="rect">
            <a:avLst/>
          </a:prstGeom>
          <a:noFill/>
        </p:spPr>
        <p:txBody>
          <a:bodyPr wrap="square" rtlCol="0">
            <a:spAutoFit/>
          </a:bodyPr>
          <a:lstStyle/>
          <a:p>
            <a:r>
              <a:rPr lang="en-CA" sz="1600" dirty="0">
                <a:solidFill>
                  <a:schemeClr val="bg1"/>
                </a:solidFill>
              </a:rPr>
              <a:t>www.liplanarkrenfrew.ca</a:t>
            </a:r>
          </a:p>
        </p:txBody>
      </p:sp>
      <p:pic>
        <p:nvPicPr>
          <p:cNvPr id="3074" name="Picture 2" descr="Data research Icon - Download Data research Icon 3349928 | Noun Project">
            <a:extLst>
              <a:ext uri="{FF2B5EF4-FFF2-40B4-BE49-F238E27FC236}">
                <a16:creationId xmlns:a16="http://schemas.microsoft.com/office/drawing/2014/main" id="{182993E6-CFBB-4652-8992-E7D65FEE6D8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470192" y="2115548"/>
            <a:ext cx="1741866" cy="17418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nowledge transfer - Wikipedia">
            <a:extLst>
              <a:ext uri="{FF2B5EF4-FFF2-40B4-BE49-F238E27FC236}">
                <a16:creationId xmlns:a16="http://schemas.microsoft.com/office/drawing/2014/main" id="{8CB877D7-F5A7-4E59-853F-A6159D55FDF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16175" y="3857414"/>
            <a:ext cx="2514984" cy="193667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acilitator icons Images, Stock Photos &amp; Vectors | Shutterstock">
            <a:extLst>
              <a:ext uri="{FF2B5EF4-FFF2-40B4-BE49-F238E27FC236}">
                <a16:creationId xmlns:a16="http://schemas.microsoft.com/office/drawing/2014/main" id="{AE9D2EA8-5D7E-4B80-9EF8-787A02027194}"/>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6095999" y="3572705"/>
            <a:ext cx="1770075" cy="2581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57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E37FA-7CBA-49FD-8951-2C7F64E14ACC}"/>
              </a:ext>
            </a:extLst>
          </p:cNvPr>
          <p:cNvSpPr>
            <a:spLocks noGrp="1"/>
          </p:cNvSpPr>
          <p:nvPr>
            <p:ph type="title"/>
          </p:nvPr>
        </p:nvSpPr>
        <p:spPr/>
        <p:txBody>
          <a:bodyPr/>
          <a:lstStyle/>
          <a:p>
            <a:r>
              <a:rPr lang="en-CA" dirty="0"/>
              <a:t>Our Major Projects:</a:t>
            </a:r>
          </a:p>
        </p:txBody>
      </p:sp>
      <p:sp>
        <p:nvSpPr>
          <p:cNvPr id="4" name="TextBox 3">
            <a:extLst>
              <a:ext uri="{FF2B5EF4-FFF2-40B4-BE49-F238E27FC236}">
                <a16:creationId xmlns:a16="http://schemas.microsoft.com/office/drawing/2014/main" id="{DD8CC9CB-D6E2-42CD-8ECF-3B52C70CA471}"/>
              </a:ext>
            </a:extLst>
          </p:cNvPr>
          <p:cNvSpPr txBox="1"/>
          <p:nvPr/>
        </p:nvSpPr>
        <p:spPr>
          <a:xfrm>
            <a:off x="4962617" y="6437632"/>
            <a:ext cx="2266765" cy="338554"/>
          </a:xfrm>
          <a:prstGeom prst="rect">
            <a:avLst/>
          </a:prstGeom>
          <a:noFill/>
        </p:spPr>
        <p:txBody>
          <a:bodyPr wrap="square" rtlCol="0">
            <a:spAutoFit/>
          </a:bodyPr>
          <a:lstStyle/>
          <a:p>
            <a:r>
              <a:rPr lang="en-CA" sz="1600" dirty="0">
                <a:solidFill>
                  <a:schemeClr val="bg1"/>
                </a:solidFill>
              </a:rPr>
              <a:t>www.liplanarkrenfrew.ca</a:t>
            </a:r>
          </a:p>
        </p:txBody>
      </p:sp>
      <p:sp>
        <p:nvSpPr>
          <p:cNvPr id="5" name="Content Placeholder 3">
            <a:extLst>
              <a:ext uri="{FF2B5EF4-FFF2-40B4-BE49-F238E27FC236}">
                <a16:creationId xmlns:a16="http://schemas.microsoft.com/office/drawing/2014/main" id="{A5745C4B-4716-D713-94F9-79B012B7DCCF}"/>
              </a:ext>
            </a:extLst>
          </p:cNvPr>
          <p:cNvSpPr txBox="1">
            <a:spLocks/>
          </p:cNvSpPr>
          <p:nvPr/>
        </p:nvSpPr>
        <p:spPr>
          <a:xfrm>
            <a:off x="1097280" y="1816041"/>
            <a:ext cx="10058400"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spcBef>
                <a:spcPts val="0"/>
              </a:spcBef>
              <a:spcAft>
                <a:spcPts val="0"/>
              </a:spcAft>
              <a:buFont typeface="Wingdings" panose="05000000000000000000" pitchFamily="2" charset="2"/>
              <a:buChar char=""/>
            </a:pPr>
            <a:r>
              <a:rPr lang="en-US" sz="2800" dirty="0">
                <a:ea typeface="Times New Roman" panose="02020603050405020304" pitchFamily="18" charset="0"/>
              </a:rPr>
              <a:t>Culture Connect</a:t>
            </a:r>
          </a:p>
          <a:p>
            <a:pPr marL="342900" indent="-342900">
              <a:spcBef>
                <a:spcPts val="0"/>
              </a:spcBef>
              <a:spcAft>
                <a:spcPts val="0"/>
              </a:spcAft>
              <a:buFont typeface="Wingdings" panose="05000000000000000000" pitchFamily="2" charset="2"/>
              <a:buChar char=""/>
            </a:pPr>
            <a:r>
              <a:rPr lang="en-US" sz="2800" dirty="0">
                <a:ea typeface="Times New Roman" panose="02020603050405020304" pitchFamily="18" charset="0"/>
              </a:rPr>
              <a:t>Intercultural Development Workshops – Including IDI®</a:t>
            </a:r>
          </a:p>
          <a:p>
            <a:pPr marL="342900" indent="-342900">
              <a:spcBef>
                <a:spcPts val="0"/>
              </a:spcBef>
              <a:spcAft>
                <a:spcPts val="0"/>
              </a:spcAft>
              <a:buFont typeface="Wingdings" panose="05000000000000000000" pitchFamily="2" charset="2"/>
              <a:buChar char=""/>
            </a:pPr>
            <a:r>
              <a:rPr lang="en-US" sz="2800" dirty="0">
                <a:ea typeface="Times New Roman" panose="02020603050405020304" pitchFamily="18" charset="0"/>
              </a:rPr>
              <a:t>The Lanark &amp; Renfrew Counties Welcoming Network</a:t>
            </a:r>
          </a:p>
          <a:p>
            <a:pPr marL="342900" indent="-342900">
              <a:spcBef>
                <a:spcPts val="0"/>
              </a:spcBef>
              <a:spcAft>
                <a:spcPts val="0"/>
              </a:spcAft>
              <a:buFont typeface="Wingdings" panose="05000000000000000000" pitchFamily="2" charset="2"/>
              <a:buChar char=""/>
            </a:pPr>
            <a:r>
              <a:rPr lang="en-US" sz="2800" dirty="0">
                <a:ea typeface="Times New Roman" panose="02020603050405020304" pitchFamily="18" charset="0"/>
              </a:rPr>
              <a:t>Website – Community Navigation </a:t>
            </a:r>
          </a:p>
          <a:p>
            <a:pPr marL="342900" indent="-342900">
              <a:spcBef>
                <a:spcPts val="0"/>
              </a:spcBef>
              <a:spcAft>
                <a:spcPts val="0"/>
              </a:spcAft>
              <a:buFont typeface="Wingdings" panose="05000000000000000000" pitchFamily="2" charset="2"/>
              <a:buChar char=""/>
            </a:pPr>
            <a:r>
              <a:rPr lang="en-US" sz="2800" dirty="0">
                <a:ea typeface="Times New Roman" panose="02020603050405020304" pitchFamily="18" charset="0"/>
              </a:rPr>
              <a:t>RSIFEO x LIP – Connecting Francophone Employers </a:t>
            </a:r>
          </a:p>
          <a:p>
            <a:pPr marL="342900" indent="-342900">
              <a:spcBef>
                <a:spcPts val="0"/>
              </a:spcBef>
              <a:spcAft>
                <a:spcPts val="0"/>
              </a:spcAft>
              <a:buFont typeface="Wingdings" panose="05000000000000000000" pitchFamily="2" charset="2"/>
              <a:buChar char=""/>
            </a:pPr>
            <a:r>
              <a:rPr lang="en-US" sz="2800" dirty="0">
                <a:ea typeface="Times New Roman" panose="02020603050405020304" pitchFamily="18" charset="0"/>
              </a:rPr>
              <a:t>Custom Resources </a:t>
            </a:r>
          </a:p>
          <a:p>
            <a:pPr marL="342900" indent="-342900">
              <a:spcBef>
                <a:spcPts val="0"/>
              </a:spcBef>
              <a:spcAft>
                <a:spcPts val="0"/>
              </a:spcAft>
              <a:buFont typeface="Wingdings" panose="05000000000000000000" pitchFamily="2" charset="2"/>
              <a:buChar char=""/>
            </a:pPr>
            <a:r>
              <a:rPr lang="en-US" sz="2800" dirty="0">
                <a:ea typeface="Times New Roman" panose="02020603050405020304" pitchFamily="18" charset="0"/>
              </a:rPr>
              <a:t>Municipal Inclusion Charter Project </a:t>
            </a:r>
          </a:p>
        </p:txBody>
      </p:sp>
    </p:spTree>
    <p:extLst>
      <p:ext uri="{BB962C8B-B14F-4D97-AF65-F5344CB8AC3E}">
        <p14:creationId xmlns:p14="http://schemas.microsoft.com/office/powerpoint/2010/main" val="78809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04F5EC-A89A-976F-7086-A5CAC2ADE0F5}"/>
              </a:ext>
            </a:extLst>
          </p:cNvPr>
          <p:cNvSpPr>
            <a:spLocks noGrp="1"/>
          </p:cNvSpPr>
          <p:nvPr>
            <p:ph type="body" sz="half" idx="2"/>
          </p:nvPr>
        </p:nvSpPr>
        <p:spPr>
          <a:xfrm>
            <a:off x="281500" y="839756"/>
            <a:ext cx="3376100" cy="5430416"/>
          </a:xfrm>
        </p:spPr>
        <p:txBody>
          <a:bodyPr>
            <a:normAutofit fontScale="85000" lnSpcReduction="20000"/>
          </a:bodyPr>
          <a:lstStyle/>
          <a:p>
            <a:endParaRPr lang="en-US" dirty="0">
              <a:solidFill>
                <a:schemeClr val="bg1"/>
              </a:solidFill>
            </a:endParaRPr>
          </a:p>
          <a:p>
            <a:pPr marL="285750" indent="-285750">
              <a:buFont typeface="Arial" panose="020B0604020202020204" pitchFamily="34" charset="0"/>
              <a:buChar char="•"/>
            </a:pPr>
            <a:r>
              <a:rPr lang="en-US" sz="2100" dirty="0">
                <a:solidFill>
                  <a:schemeClr val="bg1"/>
                </a:solidFill>
              </a:rPr>
              <a:t>Networking opportunities in the Ottawa Valley</a:t>
            </a:r>
          </a:p>
          <a:p>
            <a:pPr marL="285750" indent="-285750">
              <a:buFont typeface="Arial" panose="020B0604020202020204" pitchFamily="34" charset="0"/>
              <a:buChar char="•"/>
            </a:pPr>
            <a:r>
              <a:rPr lang="en-US" sz="2100" dirty="0">
                <a:solidFill>
                  <a:schemeClr val="bg1"/>
                </a:solidFill>
              </a:rPr>
              <a:t>Job searching and employment help. Getting your education credentials assessed </a:t>
            </a:r>
          </a:p>
          <a:p>
            <a:pPr marL="285750" indent="-285750">
              <a:buFont typeface="Arial" panose="020B0604020202020204" pitchFamily="34" charset="0"/>
              <a:buChar char="•"/>
            </a:pPr>
            <a:r>
              <a:rPr lang="en-US" sz="2100" dirty="0">
                <a:solidFill>
                  <a:schemeClr val="bg1"/>
                </a:solidFill>
              </a:rPr>
              <a:t>Unconscious Biases and Overcoming them</a:t>
            </a:r>
          </a:p>
          <a:p>
            <a:pPr marL="285750" indent="-285750">
              <a:buFont typeface="Arial" panose="020B0604020202020204" pitchFamily="34" charset="0"/>
              <a:buChar char="•"/>
            </a:pPr>
            <a:r>
              <a:rPr lang="en-US" sz="2100" dirty="0">
                <a:solidFill>
                  <a:schemeClr val="bg1"/>
                </a:solidFill>
              </a:rPr>
              <a:t>Developing Inclusive Workplaces</a:t>
            </a:r>
          </a:p>
          <a:p>
            <a:pPr marL="285750" indent="-285750">
              <a:buFont typeface="Arial" panose="020B0604020202020204" pitchFamily="34" charset="0"/>
              <a:buChar char="•"/>
            </a:pPr>
            <a:r>
              <a:rPr lang="en-US" sz="2100" dirty="0">
                <a:solidFill>
                  <a:schemeClr val="bg1"/>
                </a:solidFill>
              </a:rPr>
              <a:t>Inclusive Recruitment </a:t>
            </a:r>
          </a:p>
          <a:p>
            <a:pPr marL="285750" indent="-285750">
              <a:buFont typeface="Arial" panose="020B0604020202020204" pitchFamily="34" charset="0"/>
              <a:buChar char="•"/>
            </a:pPr>
            <a:r>
              <a:rPr lang="en-US" sz="2100" dirty="0">
                <a:solidFill>
                  <a:schemeClr val="bg1"/>
                </a:solidFill>
              </a:rPr>
              <a:t>Finding Newcomer Talent</a:t>
            </a:r>
          </a:p>
          <a:p>
            <a:pPr marL="285750" indent="-285750">
              <a:buFont typeface="Arial" panose="020B0604020202020204" pitchFamily="34" charset="0"/>
              <a:buChar char="•"/>
            </a:pPr>
            <a:r>
              <a:rPr lang="en-US" sz="2100" dirty="0">
                <a:solidFill>
                  <a:schemeClr val="bg1"/>
                </a:solidFill>
              </a:rPr>
              <a:t>Temporary Foreign Worker Report</a:t>
            </a:r>
          </a:p>
          <a:p>
            <a:pPr marL="285750" indent="-285750">
              <a:buFont typeface="Arial" panose="020B0604020202020204" pitchFamily="34" charset="0"/>
              <a:buChar char="•"/>
            </a:pPr>
            <a:r>
              <a:rPr lang="en-US" sz="2100" dirty="0">
                <a:solidFill>
                  <a:schemeClr val="bg1"/>
                </a:solidFill>
              </a:rPr>
              <a:t>How to connect with and utilize services such as Service Ontario </a:t>
            </a:r>
          </a:p>
          <a:p>
            <a:pPr marL="285750" indent="-285750">
              <a:buFont typeface="Arial" panose="020B0604020202020204" pitchFamily="34" charset="0"/>
              <a:buChar char="•"/>
            </a:pPr>
            <a:r>
              <a:rPr lang="en-US" sz="2100" dirty="0">
                <a:solidFill>
                  <a:schemeClr val="bg1"/>
                </a:solidFill>
              </a:rPr>
              <a:t>Much more!</a:t>
            </a:r>
          </a:p>
          <a:p>
            <a:endParaRPr lang="en-US" dirty="0"/>
          </a:p>
        </p:txBody>
      </p:sp>
      <p:sp>
        <p:nvSpPr>
          <p:cNvPr id="5" name="Title 1">
            <a:extLst>
              <a:ext uri="{FF2B5EF4-FFF2-40B4-BE49-F238E27FC236}">
                <a16:creationId xmlns:a16="http://schemas.microsoft.com/office/drawing/2014/main" id="{F26E537A-F226-7393-780E-80584C43269B}"/>
              </a:ext>
            </a:extLst>
          </p:cNvPr>
          <p:cNvSpPr>
            <a:spLocks noGrp="1"/>
          </p:cNvSpPr>
          <p:nvPr>
            <p:ph type="title"/>
          </p:nvPr>
        </p:nvSpPr>
        <p:spPr>
          <a:xfrm>
            <a:off x="457200" y="190792"/>
            <a:ext cx="3200400" cy="805867"/>
          </a:xfrm>
        </p:spPr>
        <p:txBody>
          <a:bodyPr>
            <a:normAutofit/>
          </a:bodyPr>
          <a:lstStyle/>
          <a:p>
            <a:r>
              <a:rPr lang="en-US" sz="2400" dirty="0"/>
              <a:t>Employer/Community Supports</a:t>
            </a:r>
          </a:p>
        </p:txBody>
      </p:sp>
      <p:pic>
        <p:nvPicPr>
          <p:cNvPr id="6" name="Content Placeholder 5">
            <a:extLst>
              <a:ext uri="{FF2B5EF4-FFF2-40B4-BE49-F238E27FC236}">
                <a16:creationId xmlns:a16="http://schemas.microsoft.com/office/drawing/2014/main" id="{F015DB42-B59E-6EDE-2C6C-D869C71997D6}"/>
              </a:ext>
            </a:extLst>
          </p:cNvPr>
          <p:cNvPicPr>
            <a:picLocks noGrp="1" noChangeAspect="1"/>
          </p:cNvPicPr>
          <p:nvPr>
            <p:ph idx="1"/>
          </p:nvPr>
        </p:nvPicPr>
        <p:blipFill rotWithShape="1">
          <a:blip r:embed="rId3"/>
          <a:srcRect l="11392" r="16439"/>
          <a:stretch/>
        </p:blipFill>
        <p:spPr>
          <a:xfrm>
            <a:off x="4464698" y="1622230"/>
            <a:ext cx="7445802" cy="3957476"/>
          </a:xfrm>
          <a:prstGeom prst="rect">
            <a:avLst/>
          </a:prstGeom>
        </p:spPr>
      </p:pic>
    </p:spTree>
    <p:extLst>
      <p:ext uri="{BB962C8B-B14F-4D97-AF65-F5344CB8AC3E}">
        <p14:creationId xmlns:p14="http://schemas.microsoft.com/office/powerpoint/2010/main" val="233089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73C0E-A14F-EFFD-706A-429981783754}"/>
              </a:ext>
            </a:extLst>
          </p:cNvPr>
          <p:cNvSpPr>
            <a:spLocks noGrp="1"/>
          </p:cNvSpPr>
          <p:nvPr>
            <p:ph type="title"/>
          </p:nvPr>
        </p:nvSpPr>
        <p:spPr/>
        <p:txBody>
          <a:bodyPr>
            <a:normAutofit/>
          </a:bodyPr>
          <a:lstStyle/>
          <a:p>
            <a:r>
              <a:rPr lang="en-US" sz="5400" dirty="0"/>
              <a:t>Contact:</a:t>
            </a:r>
          </a:p>
        </p:txBody>
      </p:sp>
      <p:sp>
        <p:nvSpPr>
          <p:cNvPr id="3" name="Content Placeholder 2">
            <a:extLst>
              <a:ext uri="{FF2B5EF4-FFF2-40B4-BE49-F238E27FC236}">
                <a16:creationId xmlns:a16="http://schemas.microsoft.com/office/drawing/2014/main" id="{D5ED573C-0C51-D127-CD0E-BF3328BB052B}"/>
              </a:ext>
            </a:extLst>
          </p:cNvPr>
          <p:cNvSpPr>
            <a:spLocks noGrp="1"/>
          </p:cNvSpPr>
          <p:nvPr>
            <p:ph idx="1"/>
          </p:nvPr>
        </p:nvSpPr>
        <p:spPr/>
        <p:txBody>
          <a:bodyPr>
            <a:normAutofit/>
          </a:bodyPr>
          <a:lstStyle/>
          <a:p>
            <a:pPr>
              <a:buFont typeface="Arial" panose="020B0604020202020204" pitchFamily="34" charset="0"/>
              <a:buChar char="•"/>
            </a:pPr>
            <a:r>
              <a:rPr lang="en-US" sz="3200" dirty="0"/>
              <a:t> You can reach out to the LIP – Lanark &amp; Renfrew team via phone or email.</a:t>
            </a:r>
          </a:p>
          <a:p>
            <a:pPr>
              <a:buFont typeface="Arial" panose="020B0604020202020204" pitchFamily="34" charset="0"/>
              <a:buChar char="•"/>
            </a:pPr>
            <a:r>
              <a:rPr lang="en-US" sz="3200" b="1" dirty="0"/>
              <a:t>Email: </a:t>
            </a:r>
            <a:r>
              <a:rPr lang="en-US" sz="3200" dirty="0">
                <a:hlinkClick r:id="rId3"/>
              </a:rPr>
              <a:t>Localimmigrationpartnership@algonquincollege.com</a:t>
            </a:r>
            <a:endParaRPr lang="en-US" sz="3200" dirty="0"/>
          </a:p>
          <a:p>
            <a:pPr>
              <a:buFont typeface="Arial" panose="020B0604020202020204" pitchFamily="34" charset="0"/>
              <a:buChar char="•"/>
            </a:pPr>
            <a:r>
              <a:rPr lang="en-US" sz="3200" b="1" dirty="0"/>
              <a:t>Phone:</a:t>
            </a:r>
            <a:r>
              <a:rPr lang="en-US" sz="3200" dirty="0"/>
              <a:t> 613-735-4308 ext. 2878 </a:t>
            </a:r>
          </a:p>
        </p:txBody>
      </p:sp>
    </p:spTree>
    <p:extLst>
      <p:ext uri="{BB962C8B-B14F-4D97-AF65-F5344CB8AC3E}">
        <p14:creationId xmlns:p14="http://schemas.microsoft.com/office/powerpoint/2010/main" val="234307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7897</TotalTime>
  <Words>635</Words>
  <Application>Microsoft Office PowerPoint</Application>
  <PresentationFormat>Widescreen</PresentationFormat>
  <Paragraphs>61</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Aptos</vt:lpstr>
      <vt:lpstr>Arial</vt:lpstr>
      <vt:lpstr>Calibri</vt:lpstr>
      <vt:lpstr>Calibri Light</vt:lpstr>
      <vt:lpstr>system-ui</vt:lpstr>
      <vt:lpstr>Times New Roman</vt:lpstr>
      <vt:lpstr>Wingdings</vt:lpstr>
      <vt:lpstr>Retrospect</vt:lpstr>
      <vt:lpstr>PowerPoint Presentation</vt:lpstr>
      <vt:lpstr>Local Immigration Partnership – Background</vt:lpstr>
      <vt:lpstr>What Does LIP – Lanark &amp; Renfrew do?</vt:lpstr>
      <vt:lpstr>Our Major Projects:</vt:lpstr>
      <vt:lpstr>Employer/Community Supports</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Gabriella Salera</dc:creator>
  <cp:lastModifiedBy>Gabriella Salera</cp:lastModifiedBy>
  <cp:revision>3</cp:revision>
  <dcterms:created xsi:type="dcterms:W3CDTF">2025-03-07T12:45:03Z</dcterms:created>
  <dcterms:modified xsi:type="dcterms:W3CDTF">2026-02-12T15:59:38Z</dcterms:modified>
</cp:coreProperties>
</file>