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59" r:id="rId4"/>
    <p:sldId id="267" r:id="rId5"/>
    <p:sldId id="266" r:id="rId6"/>
    <p:sldId id="275" r:id="rId7"/>
    <p:sldId id="276" r:id="rId8"/>
    <p:sldId id="264" r:id="rId9"/>
    <p:sldId id="271" r:id="rId10"/>
    <p:sldId id="272" r:id="rId11"/>
    <p:sldId id="273" r:id="rId12"/>
    <p:sldId id="269" r:id="rId13"/>
    <p:sldId id="274" r:id="rId14"/>
    <p:sldId id="270" r:id="rId15"/>
  </p:sldIdLst>
  <p:sldSz cx="18288000" cy="10287000"/>
  <p:notesSz cx="6858000" cy="9144000"/>
  <p:embeddedFontLst>
    <p:embeddedFont>
      <p:font typeface="Arial Black" panose="020B0A04020102020204" pitchFamily="34" charset="0"/>
      <p:bold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0000"/>
    <a:srgbClr val="D8D4CB"/>
    <a:srgbClr val="DAD6CE"/>
    <a:srgbClr val="DEDBD4"/>
    <a:srgbClr val="D5CFC4"/>
    <a:srgbClr val="C0BBB3"/>
    <a:srgbClr val="DEDCD6"/>
    <a:srgbClr val="D5CEC4"/>
    <a:srgbClr val="D5CFC5"/>
    <a:srgbClr val="4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3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7C18B-3135-4527-BF2D-7475F93BC366}" type="datetimeFigureOut">
              <a:rPr lang="en-CA" smtClean="0"/>
              <a:t>2026-10-07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32D6B-7688-4A4D-93CE-410A97CA5D0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4031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67076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2704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1424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4832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312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222EB-2542-F3E8-8DB2-7D533C45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E13222-4DEF-3BC3-00BF-965755DF2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C1A188-C0DF-39A9-605B-E71A51875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Tina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960CF-6340-2553-1262-D9846CD5A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3850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9FDF4-5A4F-119B-3E9E-F6C33769A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6576D3-29A0-ECA8-FB5C-7B2F405D1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7A7CE-92F6-519B-D392-3DF564D42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Tina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9C496-E60F-85DA-F56C-85F4E27A7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5330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Richard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4553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678E8-C574-9D65-C713-2C4BAC87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AB729-247B-D3D7-8553-509F71BE3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837E3-274D-DBF1-577F-7C1C2019B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Richard or Andre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FC4AF-198C-4D27-559B-9E4D30F02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7113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9E0C6-0BFB-5C98-2291-BE85B0994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9EFBA-929A-9E65-7428-50CD355CB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2C1C07-B306-36FB-4A6E-48CDA646AC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Richard or Andre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368AC-6059-4EFB-028A-81119B3062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B32D6B-7688-4A4D-93CE-410A97CA5D0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0488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0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15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68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1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9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28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33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1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5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64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2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71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-sPhOPDXLrA?feature=oembed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00000">
              <a:srgbClr val="00206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695450" y="2990744"/>
            <a:ext cx="15354300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spc="-300" dirty="0">
                <a:solidFill>
                  <a:srgbClr val="E5E2D1"/>
                </a:solidFill>
                <a:latin typeface="Arial" panose="020B0604020202020204" pitchFamily="34" charset="0"/>
                <a:ea typeface="Inter Semi-Bold"/>
                <a:cs typeface="Inter Semi-Bold"/>
                <a:sym typeface="Inter Semi-Bold"/>
              </a:rPr>
              <a:t>Lanark County Child and Youth Services Collaborative</a:t>
            </a:r>
          </a:p>
          <a:p>
            <a:pPr algn="ctr"/>
            <a:endParaRPr lang="en-US" sz="4800" b="1" spc="-300" dirty="0">
              <a:solidFill>
                <a:srgbClr val="E5E2D1"/>
              </a:solidFill>
              <a:latin typeface="Arial" panose="020B0604020202020204" pitchFamily="34" charset="0"/>
              <a:ea typeface="Inter Semi-Bold"/>
              <a:cs typeface="Inter Semi-Bold"/>
              <a:sym typeface="Inter Semi-Bold"/>
            </a:endParaRPr>
          </a:p>
          <a:p>
            <a:pPr algn="ctr"/>
            <a:r>
              <a:rPr lang="en-US" sz="8000" b="1" spc="-300" dirty="0">
                <a:solidFill>
                  <a:srgbClr val="E5E2D1"/>
                </a:solidFill>
                <a:latin typeface="Arial" panose="020B0604020202020204" pitchFamily="34" charset="0"/>
                <a:ea typeface="Inter Semi-Bold"/>
                <a:cs typeface="Inter Semi-Bold"/>
                <a:sym typeface="Inter Semi-Bold"/>
              </a:rPr>
              <a:t>Rideau Eco-Literacy Center for Children Presentation</a:t>
            </a:r>
          </a:p>
        </p:txBody>
      </p:sp>
      <p:sp>
        <p:nvSpPr>
          <p:cNvPr id="5" name="AutoShape 5"/>
          <p:cNvSpPr/>
          <p:nvPr/>
        </p:nvSpPr>
        <p:spPr>
          <a:xfrm>
            <a:off x="1028700" y="7895701"/>
            <a:ext cx="16230600" cy="0"/>
          </a:xfrm>
          <a:prstGeom prst="line">
            <a:avLst/>
          </a:prstGeom>
          <a:ln w="9525" cap="flat">
            <a:solidFill>
              <a:srgbClr val="F8F6F7">
                <a:alpha val="62745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 dirty="0">
              <a:latin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777912" y="389621"/>
            <a:ext cx="6003888" cy="1858280"/>
          </a:xfrm>
          <a:custGeom>
            <a:avLst/>
            <a:gdLst/>
            <a:ahLst/>
            <a:cxnLst/>
            <a:rect l="l" t="t" r="r" b="b"/>
            <a:pathLst>
              <a:path w="3869223" h="1252602">
                <a:moveTo>
                  <a:pt x="0" y="0"/>
                </a:moveTo>
                <a:lnTo>
                  <a:pt x="3869223" y="0"/>
                </a:lnTo>
                <a:lnTo>
                  <a:pt x="3869223" y="1252601"/>
                </a:lnTo>
                <a:lnTo>
                  <a:pt x="0" y="1252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 dirty="0"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0E7965-C582-5455-5008-C8C0F77EA080}"/>
              </a:ext>
            </a:extLst>
          </p:cNvPr>
          <p:cNvSpPr txBox="1"/>
          <p:nvPr/>
        </p:nvSpPr>
        <p:spPr>
          <a:xfrm>
            <a:off x="2362200" y="8039100"/>
            <a:ext cx="1402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>
                <a:solidFill>
                  <a:srgbClr val="E5E2D1"/>
                </a:solidFill>
                <a:latin typeface="Arial" panose="020B0604020202020204" pitchFamily="34" charset="0"/>
                <a:ea typeface="Inter" panose="020B0502030000000004" pitchFamily="34" charset="0"/>
              </a:rPr>
              <a:t>(requires an internet connection for video)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277AE-68B2-683F-DEF4-752E6E7B07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6043" y="389621"/>
            <a:ext cx="4800600" cy="16357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DDD7"/>
            </a:gs>
            <a:gs pos="100000">
              <a:srgbClr val="D1C9BD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1430000" y="-171103"/>
            <a:ext cx="5257800" cy="1664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5268"/>
              </a:lnSpc>
            </a:pPr>
            <a:r>
              <a:rPr lang="en-US" sz="6600" b="1" spc="-300" dirty="0">
                <a:solidFill>
                  <a:schemeClr val="tx2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Who We Are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700FCA-5F3E-D14B-B58B-36F7025820F6}"/>
              </a:ext>
            </a:extLst>
          </p:cNvPr>
          <p:cNvSpPr txBox="1"/>
          <p:nvPr/>
        </p:nvSpPr>
        <p:spPr>
          <a:xfrm>
            <a:off x="2895600" y="4076700"/>
            <a:ext cx="1150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>
                <a:latin typeface="Arial" panose="020B0604020202020204" pitchFamily="34" charset="0"/>
              </a:rPr>
              <a:t>Video goes here:  </a:t>
            </a:r>
          </a:p>
          <a:p>
            <a:pPr algn="ctr"/>
            <a:r>
              <a:rPr lang="en-CA" sz="3200" dirty="0">
                <a:latin typeface="Arial" panose="020B0604020202020204" pitchFamily="34" charset="0"/>
              </a:rPr>
              <a:t>https://youtu.be/-sPhOPDXLrA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7ADE38-131A-CCA8-5B76-128215BB6F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90501"/>
            <a:ext cx="4696391" cy="1600200"/>
          </a:xfrm>
          <a:prstGeom prst="rect">
            <a:avLst/>
          </a:prstGeom>
        </p:spPr>
      </p:pic>
      <p:pic>
        <p:nvPicPr>
          <p:cNvPr id="5" name="Online Media 4" title="Rideau Eco-Literacy Video - 2026">
            <a:hlinkClick r:id="" action="ppaction://media"/>
            <a:extLst>
              <a:ext uri="{FF2B5EF4-FFF2-40B4-BE49-F238E27FC236}">
                <a16:creationId xmlns:a16="http://schemas.microsoft.com/office/drawing/2014/main" id="{3C438262-C30D-ACD9-3616-B7E06120FB4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66900" y="1879441"/>
            <a:ext cx="14058900" cy="79374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AD6CE">
                <a:alpha val="92000"/>
              </a:srgbClr>
            </a:gs>
            <a:gs pos="100000">
              <a:srgbClr val="D1C9BD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64085" y="352929"/>
            <a:ext cx="7463394" cy="1806905"/>
          </a:xfrm>
          <a:prstGeom prst="rect">
            <a:avLst/>
          </a:prstGeom>
          <a:noFill/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244"/>
              </a:lnSpc>
            </a:pPr>
            <a:r>
              <a:rPr lang="en-US" sz="9800" b="1" spc="-909" dirty="0">
                <a:solidFill>
                  <a:srgbClr val="00206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We build: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1F7002-65F4-06FD-64ED-2D63403E4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90"/>
          <a:stretch>
            <a:fillRect/>
          </a:stretch>
        </p:blipFill>
        <p:spPr>
          <a:xfrm>
            <a:off x="11983552" y="119879"/>
            <a:ext cx="6304448" cy="81153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CF85C7A-A457-79D3-0FF3-DE674559577F}"/>
              </a:ext>
            </a:extLst>
          </p:cNvPr>
          <p:cNvSpPr/>
          <p:nvPr/>
        </p:nvSpPr>
        <p:spPr>
          <a:xfrm flipH="1">
            <a:off x="11734800" y="126024"/>
            <a:ext cx="2835721" cy="8243690"/>
          </a:xfrm>
          <a:prstGeom prst="rect">
            <a:avLst/>
          </a:prstGeom>
          <a:gradFill flip="none" rotWithShape="1">
            <a:gsLst>
              <a:gs pos="4000">
                <a:srgbClr val="DFDDD7">
                  <a:alpha val="6000"/>
                </a:srgbClr>
              </a:gs>
              <a:gs pos="100000">
                <a:srgbClr val="D8D4CB"/>
              </a:gs>
              <a:gs pos="61000">
                <a:srgbClr val="D5CEC4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DF38DF1-A908-021E-8966-21143CBB65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187" y="8484026"/>
            <a:ext cx="4272074" cy="145562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6DE8FFE-405F-A37C-E668-4B359FF10546}"/>
              </a:ext>
            </a:extLst>
          </p:cNvPr>
          <p:cNvSpPr txBox="1"/>
          <p:nvPr/>
        </p:nvSpPr>
        <p:spPr>
          <a:xfrm>
            <a:off x="651795" y="2175811"/>
            <a:ext cx="1231902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5000" spc="-150" dirty="0">
                <a:solidFill>
                  <a:srgbClr val="002060"/>
                </a:solidFill>
                <a:latin typeface="Arial" panose="020B0604020202020204" pitchFamily="34" charset="0"/>
              </a:rPr>
              <a:t>Confidence</a:t>
            </a: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5000" spc="-150" dirty="0">
                <a:solidFill>
                  <a:srgbClr val="002060"/>
                </a:solidFill>
                <a:latin typeface="Arial" panose="020B0604020202020204" pitchFamily="34" charset="0"/>
              </a:rPr>
              <a:t>Knowledge and Competency</a:t>
            </a: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5000" spc="-150" dirty="0">
                <a:solidFill>
                  <a:srgbClr val="002060"/>
                </a:solidFill>
                <a:latin typeface="Arial" panose="020B0604020202020204" pitchFamily="34" charset="0"/>
              </a:rPr>
              <a:t>Interpersonal and Communication Skills</a:t>
            </a: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5000" spc="-150" dirty="0">
                <a:solidFill>
                  <a:srgbClr val="002060"/>
                </a:solidFill>
                <a:latin typeface="Arial" panose="020B0604020202020204" pitchFamily="34" charset="0"/>
              </a:rPr>
              <a:t>Leadership and Self-Advocacy Abilities</a:t>
            </a: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5000" spc="-150" dirty="0">
                <a:solidFill>
                  <a:srgbClr val="002060"/>
                </a:solidFill>
                <a:latin typeface="Arial" panose="020B0604020202020204" pitchFamily="34" charset="0"/>
              </a:rPr>
              <a:t>Passion for Investigation and Exploration</a:t>
            </a:r>
          </a:p>
          <a:p>
            <a:pPr marL="571500" indent="-5715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5000" spc="-150" dirty="0">
                <a:solidFill>
                  <a:srgbClr val="002060"/>
                </a:solidFill>
                <a:latin typeface="Arial" panose="020B0604020202020204" pitchFamily="34" charset="0"/>
              </a:rPr>
              <a:t>The Environmental Stewards of Tomorrow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CA" sz="5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DDD7"/>
            </a:gs>
            <a:gs pos="100000">
              <a:srgbClr val="D1C9BD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243D7C-7E4D-37CB-741F-E8DD8D770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6081E4-B807-7EAA-4E54-B2C80FF05E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43890" y="2994341"/>
            <a:ext cx="7589520" cy="5692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5700B8B-309D-7592-2D1F-31BAFA17C9FE}"/>
              </a:ext>
            </a:extLst>
          </p:cNvPr>
          <p:cNvSpPr txBox="1"/>
          <p:nvPr/>
        </p:nvSpPr>
        <p:spPr>
          <a:xfrm>
            <a:off x="6477000" y="605452"/>
            <a:ext cx="10820400" cy="1508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5400" b="1" dirty="0">
                <a:solidFill>
                  <a:srgbClr val="002060"/>
                </a:solidFill>
                <a:latin typeface="Arial Black" panose="020B0A04020102020204" pitchFamily="34" charset="0"/>
                <a:ea typeface="Open Sauce Bold"/>
                <a:cs typeface="Poppins Black" panose="00000A00000000000000" pitchFamily="2" charset="0"/>
                <a:sym typeface="Open Sauce Bold"/>
              </a:rPr>
              <a:t>Metrics from Program</a:t>
            </a:r>
          </a:p>
          <a:p>
            <a:pPr marL="0" lvl="0" indent="0" algn="ctr"/>
            <a:r>
              <a:rPr lang="en-US" sz="4400" b="1" dirty="0">
                <a:solidFill>
                  <a:srgbClr val="002060"/>
                </a:solidFill>
                <a:latin typeface="Arial Black" panose="020B0A04020102020204" pitchFamily="34" charset="0"/>
                <a:ea typeface="Open Sauce Bold"/>
                <a:cs typeface="Poppins Black" panose="00000A00000000000000" pitchFamily="2" charset="0"/>
                <a:sym typeface="Open Sauce Bold"/>
              </a:rPr>
              <a:t>(March 2025 – August 2026)</a:t>
            </a:r>
            <a:endParaRPr lang="en-US" sz="4800" b="1" dirty="0">
              <a:solidFill>
                <a:srgbClr val="002060"/>
              </a:solidFill>
              <a:latin typeface="Arial Black" panose="020B0A04020102020204" pitchFamily="34" charset="0"/>
              <a:ea typeface="Open Sauce Bold"/>
              <a:cs typeface="Poppins Black" panose="00000A00000000000000" pitchFamily="2" charset="0"/>
              <a:sym typeface="Open Sauce Bold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9C9445-C369-0A19-F9A3-8F3D8E6CA6BB}"/>
              </a:ext>
            </a:extLst>
          </p:cNvPr>
          <p:cNvSpPr/>
          <p:nvPr/>
        </p:nvSpPr>
        <p:spPr>
          <a:xfrm>
            <a:off x="2057400" y="2019299"/>
            <a:ext cx="3939540" cy="7615871"/>
          </a:xfrm>
          <a:prstGeom prst="rect">
            <a:avLst/>
          </a:prstGeom>
          <a:gradFill flip="none" rotWithShape="1">
            <a:gsLst>
              <a:gs pos="81116">
                <a:srgbClr val="D3CBC0"/>
              </a:gs>
              <a:gs pos="59476">
                <a:srgbClr val="D7D1C7">
                  <a:alpha val="28000"/>
                </a:srgbClr>
              </a:gs>
              <a:gs pos="29400">
                <a:srgbClr val="DBD7CF">
                  <a:alpha val="14000"/>
                </a:srgbClr>
              </a:gs>
              <a:gs pos="0">
                <a:srgbClr val="DFDDD7">
                  <a:alpha val="6000"/>
                </a:srgbClr>
              </a:gs>
              <a:gs pos="100000">
                <a:srgbClr val="DDDBD4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Arial" panose="020B0604020202020204" pitchFamily="34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5A1422E-D85A-946F-3A5D-5D51A7F8FE4C}"/>
              </a:ext>
            </a:extLst>
          </p:cNvPr>
          <p:cNvSpPr txBox="1"/>
          <p:nvPr/>
        </p:nvSpPr>
        <p:spPr>
          <a:xfrm>
            <a:off x="6667500" y="2476500"/>
            <a:ext cx="11087100" cy="7971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sz="54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Workshop Topics: </a:t>
            </a:r>
          </a:p>
          <a:p>
            <a:pPr lvl="1"/>
            <a:r>
              <a:rPr lang="en-US" sz="32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(Potions and Lotions, Wetlands, Terrariums, Build a Bird, Molecules, Water Quality, Canoe Adventures, etc.…)</a:t>
            </a:r>
          </a:p>
          <a:p>
            <a:endParaRPr lang="en-CA" sz="32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54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Libraries</a:t>
            </a:r>
            <a:r>
              <a:rPr lang="en-US" sz="54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1"/>
            <a:r>
              <a:rPr lang="en-US" sz="32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(Merrickville, Perth and District, Smiths Falls, Rideau Lakes, </a:t>
            </a:r>
          </a:p>
          <a:p>
            <a:pPr lvl="1"/>
            <a:r>
              <a:rPr lang="en-US" sz="32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Grenville and Westport)</a:t>
            </a:r>
            <a:endParaRPr lang="en-CA" sz="32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CA" sz="32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2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For a total of: </a:t>
            </a:r>
            <a:endParaRPr lang="en-CA" sz="32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</a:t>
            </a:r>
            <a:r>
              <a:rPr lang="en-US" sz="54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Rideau Eco-Literacy Events</a:t>
            </a:r>
            <a:endParaRPr lang="en-CA" sz="5400" b="1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CA" sz="32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600" i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free of charge to …</a:t>
            </a:r>
            <a:endParaRPr lang="en-CA" sz="3600" i="1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</a:rPr>
              <a:t> </a:t>
            </a:r>
            <a:endParaRPr lang="en-CA" sz="3200" dirty="0">
              <a:latin typeface="Arial" panose="020B0604020202020204" pitchFamily="34" charset="0"/>
            </a:endParaRPr>
          </a:p>
          <a:p>
            <a:endParaRPr lang="en-CA" sz="3200" dirty="0"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968ADD-8EF9-1A0A-E8CA-302CE7AE7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04" y="128112"/>
            <a:ext cx="5511732" cy="187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08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DDD7"/>
            </a:gs>
            <a:gs pos="100000">
              <a:srgbClr val="D1C9BD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BD9F65-9270-CEE1-637F-0C75949BF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C1883A3F-D54B-EC00-B87D-BFFF359B5C1C}"/>
              </a:ext>
            </a:extLst>
          </p:cNvPr>
          <p:cNvSpPr txBox="1"/>
          <p:nvPr/>
        </p:nvSpPr>
        <p:spPr>
          <a:xfrm>
            <a:off x="6629400" y="419100"/>
            <a:ext cx="10896600" cy="2123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algn="ctr"/>
            <a:r>
              <a:rPr lang="en-US" sz="6600" b="1" dirty="0">
                <a:solidFill>
                  <a:srgbClr val="002060"/>
                </a:solidFill>
                <a:latin typeface="Arial Black" panose="020B0A040201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Metrics </a:t>
            </a:r>
            <a:r>
              <a:rPr lang="en-US" sz="6600" b="1" dirty="0">
                <a:solidFill>
                  <a:srgbClr val="740000"/>
                </a:solidFill>
                <a:latin typeface="Arial Black" panose="020B0A040201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2025</a:t>
            </a:r>
            <a:r>
              <a:rPr lang="en-US" sz="4800" b="1" dirty="0">
                <a:solidFill>
                  <a:srgbClr val="00206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 </a:t>
            </a:r>
          </a:p>
          <a:p>
            <a:pPr lvl="1" algn="ctr"/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(workshops were monthly March- June &amp; weekly July- August at each library- </a:t>
            </a:r>
            <a:r>
              <a:rPr lang="en-US" sz="3600" b="1" dirty="0">
                <a:solidFill>
                  <a:srgbClr val="74000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59</a:t>
            </a:r>
            <a:r>
              <a:rPr lang="en-US" sz="3600" b="1" dirty="0">
                <a:solidFill>
                  <a:srgbClr val="00206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 events )</a:t>
            </a:r>
            <a:endParaRPr lang="en-US" sz="4800" b="1" dirty="0">
              <a:solidFill>
                <a:srgbClr val="002060"/>
              </a:solidFill>
              <a:latin typeface="Arial" panose="020B0604020202020204" pitchFamily="34" charset="0"/>
              <a:ea typeface="Open Sauce Bold"/>
              <a:cs typeface="Arial" panose="020B0604020202020204" pitchFamily="34" charset="0"/>
              <a:sym typeface="Open Sauce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FFDB59B-6110-5CEF-E2F1-07695EADAEB6}"/>
              </a:ext>
            </a:extLst>
          </p:cNvPr>
          <p:cNvSpPr txBox="1"/>
          <p:nvPr/>
        </p:nvSpPr>
        <p:spPr>
          <a:xfrm>
            <a:off x="7162800" y="3131287"/>
            <a:ext cx="9220200" cy="5878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free of charge to </a:t>
            </a:r>
            <a:endParaRPr lang="en-CA" sz="44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CA" sz="32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591</a:t>
            </a:r>
            <a:r>
              <a:rPr lang="en-US" sz="54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children </a:t>
            </a:r>
          </a:p>
          <a:p>
            <a:pPr lvl="1"/>
            <a:r>
              <a:rPr lang="en-US" sz="36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 5-12</a:t>
            </a:r>
            <a:endParaRPr lang="en-CA" sz="36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CA" sz="36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</a:t>
            </a:r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174</a:t>
            </a:r>
            <a:r>
              <a:rPr lang="en-US" sz="54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“hangers-on”</a:t>
            </a:r>
            <a:endParaRPr lang="en-CA" sz="5400" b="1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6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(siblings, parents and grandparents) </a:t>
            </a:r>
            <a:endParaRPr lang="en-CA" sz="360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36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CA" sz="360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total of  </a:t>
            </a:r>
            <a:r>
              <a:rPr lang="en-CA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765</a:t>
            </a:r>
            <a:r>
              <a:rPr lang="en-CA" sz="54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attendees</a:t>
            </a:r>
            <a:endParaRPr lang="en-CA" sz="4800" b="1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A1911F-9AC1-C735-510F-394AEBE2B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5699"/>
            <a:ext cx="5511732" cy="18780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7F52A7-F181-FC6C-BE07-CABA077FD0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55430" y="2971784"/>
            <a:ext cx="7184592" cy="5388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0A990A0-CB8D-5DCF-01BD-42B0ED0C4AE0}"/>
              </a:ext>
            </a:extLst>
          </p:cNvPr>
          <p:cNvSpPr/>
          <p:nvPr/>
        </p:nvSpPr>
        <p:spPr>
          <a:xfrm>
            <a:off x="2085204" y="1899474"/>
            <a:ext cx="3939540" cy="7615871"/>
          </a:xfrm>
          <a:prstGeom prst="rect">
            <a:avLst/>
          </a:prstGeom>
          <a:gradFill flip="none" rotWithShape="1">
            <a:gsLst>
              <a:gs pos="81116">
                <a:srgbClr val="D3CBC0"/>
              </a:gs>
              <a:gs pos="59476">
                <a:srgbClr val="D7D1C7">
                  <a:alpha val="28000"/>
                </a:srgbClr>
              </a:gs>
              <a:gs pos="29400">
                <a:srgbClr val="DBD7CF">
                  <a:alpha val="14000"/>
                </a:srgbClr>
              </a:gs>
              <a:gs pos="0">
                <a:srgbClr val="DFDDD7">
                  <a:alpha val="6000"/>
                </a:srgbClr>
              </a:gs>
              <a:gs pos="100000">
                <a:srgbClr val="DDDBD4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695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DDD7"/>
            </a:gs>
            <a:gs pos="100000">
              <a:srgbClr val="D1C9BD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7C5D04-D754-04E2-EFF0-29974E6E6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006B6569-006D-08F0-C027-552AA88E73B6}"/>
              </a:ext>
            </a:extLst>
          </p:cNvPr>
          <p:cNvSpPr txBox="1"/>
          <p:nvPr/>
        </p:nvSpPr>
        <p:spPr>
          <a:xfrm>
            <a:off x="6361466" y="342900"/>
            <a:ext cx="10896600" cy="2123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algn="ctr"/>
            <a:r>
              <a:rPr lang="en-US" sz="6600" b="1" dirty="0">
                <a:solidFill>
                  <a:schemeClr val="tx2"/>
                </a:solidFill>
                <a:latin typeface="Arial Black" panose="020B0A040201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Metrics </a:t>
            </a:r>
            <a:r>
              <a:rPr lang="en-US" sz="6600" b="1" dirty="0">
                <a:solidFill>
                  <a:srgbClr val="740000"/>
                </a:solidFill>
                <a:latin typeface="Arial Black" panose="020B0A040201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2026</a:t>
            </a:r>
            <a:r>
              <a:rPr lang="en-US" sz="6600" b="1" dirty="0">
                <a:solidFill>
                  <a:schemeClr val="tx2"/>
                </a:solidFill>
                <a:latin typeface="Arial Black" panose="020B0A040201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 </a:t>
            </a:r>
          </a:p>
          <a:p>
            <a:pPr lvl="1" algn="ctr"/>
            <a:r>
              <a:rPr lang="en-US" sz="3600" b="1" dirty="0">
                <a:solidFill>
                  <a:schemeClr val="tx2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(workshops were bi-Weekly July- August at each library- Total of </a:t>
            </a:r>
            <a:r>
              <a:rPr lang="en-US" sz="3600" b="1" dirty="0">
                <a:solidFill>
                  <a:srgbClr val="74000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32</a:t>
            </a:r>
            <a:r>
              <a:rPr lang="en-US" sz="3600" b="1" dirty="0">
                <a:solidFill>
                  <a:schemeClr val="tx2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 events)</a:t>
            </a:r>
            <a:endParaRPr lang="en-US" sz="4800" b="1" dirty="0">
              <a:solidFill>
                <a:schemeClr val="tx2"/>
              </a:solidFill>
              <a:latin typeface="Arial" panose="020B0604020202020204" pitchFamily="34" charset="0"/>
              <a:ea typeface="Open Sauce Bold"/>
              <a:cs typeface="Arial" panose="020B0604020202020204" pitchFamily="34" charset="0"/>
              <a:sym typeface="Open Sauce 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870ED-BC35-A842-0ADD-AE74D73F5B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5699"/>
            <a:ext cx="5511732" cy="18780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E2CA9E-1B4A-6070-8D8F-AAC9F0155C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1" b="7156"/>
          <a:stretch>
            <a:fillRect/>
          </a:stretch>
        </p:blipFill>
        <p:spPr>
          <a:xfrm rot="5400000">
            <a:off x="-718377" y="2888819"/>
            <a:ext cx="7829832" cy="626106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FC7CBC1-1E2E-4897-1C0B-46A045324C6F}"/>
              </a:ext>
            </a:extLst>
          </p:cNvPr>
          <p:cNvSpPr/>
          <p:nvPr/>
        </p:nvSpPr>
        <p:spPr>
          <a:xfrm>
            <a:off x="2538696" y="1790700"/>
            <a:ext cx="3939540" cy="8300601"/>
          </a:xfrm>
          <a:prstGeom prst="rect">
            <a:avLst/>
          </a:prstGeom>
          <a:gradFill flip="none" rotWithShape="1">
            <a:gsLst>
              <a:gs pos="81116">
                <a:srgbClr val="D3CBC0"/>
              </a:gs>
              <a:gs pos="59476">
                <a:srgbClr val="D7D1C7">
                  <a:alpha val="28000"/>
                </a:srgbClr>
              </a:gs>
              <a:gs pos="29400">
                <a:srgbClr val="DBD7CF">
                  <a:alpha val="14000"/>
                </a:srgbClr>
              </a:gs>
              <a:gs pos="0">
                <a:srgbClr val="DFDDD7">
                  <a:alpha val="6000"/>
                </a:srgbClr>
              </a:gs>
              <a:gs pos="100000">
                <a:srgbClr val="DDDBD4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Arial" panose="020B0604020202020204" pitchFamily="34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0ECA269-C1B5-B2D5-5018-1BED8000CD5B}"/>
              </a:ext>
            </a:extLst>
          </p:cNvPr>
          <p:cNvSpPr txBox="1"/>
          <p:nvPr/>
        </p:nvSpPr>
        <p:spPr>
          <a:xfrm>
            <a:off x="6327072" y="2780294"/>
            <a:ext cx="10930994" cy="70173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4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far, this year, provided free of charge to: </a:t>
            </a:r>
            <a:endParaRPr lang="en-CA" sz="3200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356</a:t>
            </a:r>
            <a:r>
              <a:rPr lang="en-US" sz="5400" b="1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children </a:t>
            </a:r>
          </a:p>
          <a:p>
            <a:pPr lvl="1">
              <a:spcAft>
                <a:spcPts val="2400"/>
              </a:spcAft>
            </a:pPr>
            <a:r>
              <a:rPr lang="en-US" sz="36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 5-12</a:t>
            </a:r>
            <a:endParaRPr lang="en-CA" sz="3600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b="1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</a:t>
            </a:r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r>
              <a:rPr lang="en-US" sz="5400" b="1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“hangers-on”</a:t>
            </a:r>
            <a:endParaRPr lang="en-CA" sz="5400" b="1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2400"/>
              </a:spcAft>
            </a:pPr>
            <a:r>
              <a:rPr lang="en-US" sz="36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(siblings, parents and grandparents) </a:t>
            </a:r>
            <a:endParaRPr lang="en-CA" sz="3600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48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443</a:t>
            </a:r>
            <a:r>
              <a:rPr lang="en-CA" sz="36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a total of </a:t>
            </a:r>
            <a:r>
              <a:rPr lang="en-CA" sz="5400" b="1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attendees</a:t>
            </a:r>
          </a:p>
          <a:p>
            <a:endParaRPr lang="en-CA" sz="3200" b="1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CA" sz="48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…with about </a:t>
            </a:r>
            <a:r>
              <a:rPr lang="en-CA" sz="48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CA" sz="48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workshops to come in 2026</a:t>
            </a:r>
            <a:endParaRPr lang="en-CA" sz="4400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329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DDD7"/>
            </a:gs>
            <a:gs pos="100000">
              <a:srgbClr val="D1C9BD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2C0C3A-DC82-4F8E-56D1-9581DEFFB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52AD55B9-0C46-6CED-3184-07DA9B917739}"/>
              </a:ext>
            </a:extLst>
          </p:cNvPr>
          <p:cNvSpPr txBox="1"/>
          <p:nvPr/>
        </p:nvSpPr>
        <p:spPr>
          <a:xfrm>
            <a:off x="5892732" y="342900"/>
            <a:ext cx="11785668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algn="ctr"/>
            <a:r>
              <a:rPr lang="en-US" sz="6600" b="1" dirty="0">
                <a:solidFill>
                  <a:srgbClr val="740000"/>
                </a:solidFill>
                <a:latin typeface="Arial Black" panose="020B0A040201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Total Metrics </a:t>
            </a:r>
            <a:r>
              <a:rPr lang="en-US" sz="3600" b="1" dirty="0">
                <a:solidFill>
                  <a:schemeClr val="tx2"/>
                </a:solidFill>
                <a:latin typeface="Arial Black" panose="020B0A040201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(since March 2025) </a:t>
            </a:r>
            <a:endParaRPr lang="en-US" sz="6600" b="1" dirty="0">
              <a:solidFill>
                <a:schemeClr val="tx2"/>
              </a:solidFill>
              <a:latin typeface="Arial Black" panose="020B0A04020102020204" pitchFamily="34" charset="0"/>
              <a:ea typeface="Open Sauce Bold"/>
              <a:cs typeface="Arial" panose="020B0604020202020204" pitchFamily="34" charset="0"/>
              <a:sym typeface="Open Sauce 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CDE1DC-9902-2DE0-E1E0-815F6E77AB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5699"/>
            <a:ext cx="5511732" cy="18780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C7CDB5-657C-67C8-802E-59D48F2182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0" r="12242"/>
          <a:stretch>
            <a:fillRect/>
          </a:stretch>
        </p:blipFill>
        <p:spPr>
          <a:xfrm rot="10800000">
            <a:off x="0" y="2073710"/>
            <a:ext cx="6448444" cy="732512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40CD31-3A7C-E23B-082D-9DF395035A56}"/>
              </a:ext>
            </a:extLst>
          </p:cNvPr>
          <p:cNvSpPr/>
          <p:nvPr/>
        </p:nvSpPr>
        <p:spPr>
          <a:xfrm>
            <a:off x="3060197" y="1808813"/>
            <a:ext cx="3939540" cy="8300601"/>
          </a:xfrm>
          <a:prstGeom prst="rect">
            <a:avLst/>
          </a:prstGeom>
          <a:gradFill flip="none" rotWithShape="1">
            <a:gsLst>
              <a:gs pos="81116">
                <a:srgbClr val="D3CBC0"/>
              </a:gs>
              <a:gs pos="59476">
                <a:srgbClr val="D7D1C7">
                  <a:alpha val="28000"/>
                </a:srgbClr>
              </a:gs>
              <a:gs pos="29400">
                <a:srgbClr val="DBD7CF">
                  <a:alpha val="14000"/>
                </a:srgbClr>
              </a:gs>
              <a:gs pos="0">
                <a:srgbClr val="DFDDD7">
                  <a:alpha val="6000"/>
                </a:srgbClr>
              </a:gs>
              <a:gs pos="100000">
                <a:srgbClr val="DDDBD4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Arial" panose="020B0604020202020204" pitchFamily="34" charset="0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378863F-EA0C-2721-782C-24934A015910}"/>
              </a:ext>
            </a:extLst>
          </p:cNvPr>
          <p:cNvSpPr txBox="1"/>
          <p:nvPr/>
        </p:nvSpPr>
        <p:spPr>
          <a:xfrm>
            <a:off x="6820701" y="1761589"/>
            <a:ext cx="11238699" cy="7786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program has been provided free of charge to </a:t>
            </a:r>
          </a:p>
          <a:p>
            <a:pPr>
              <a:spcAft>
                <a:spcPts val="1200"/>
              </a:spcAft>
            </a:pPr>
            <a:endParaRPr lang="en-CA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947</a:t>
            </a:r>
            <a:r>
              <a:rPr lang="en-US" sz="5400" b="1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children </a:t>
            </a:r>
          </a:p>
          <a:p>
            <a:pPr lvl="1">
              <a:spcAft>
                <a:spcPts val="2400"/>
              </a:spcAft>
            </a:pPr>
            <a:r>
              <a:rPr lang="en-US" sz="36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 5-12</a:t>
            </a:r>
            <a:endParaRPr lang="en-CA" sz="3600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400" b="1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</a:t>
            </a:r>
            <a:r>
              <a:rPr lang="en-US" sz="54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261</a:t>
            </a:r>
            <a:r>
              <a:rPr lang="en-US" sz="5400" b="1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“hangers-on”</a:t>
            </a:r>
            <a:endParaRPr lang="en-CA" sz="5400" b="1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2400"/>
              </a:spcAft>
            </a:pPr>
            <a:r>
              <a:rPr lang="en-US" sz="36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(siblings, parents and grandparents) </a:t>
            </a:r>
            <a:endParaRPr lang="en-CA" sz="3600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36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total of </a:t>
            </a:r>
            <a:r>
              <a:rPr lang="en-CA" sz="6000" b="1" spc="-150" dirty="0">
                <a:solidFill>
                  <a:srgbClr val="74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1,208</a:t>
            </a:r>
            <a:r>
              <a:rPr lang="en-CA" sz="36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5400" b="1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attendees</a:t>
            </a:r>
          </a:p>
          <a:p>
            <a:endParaRPr lang="en-CA" sz="5400" b="1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480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…so far…</a:t>
            </a:r>
          </a:p>
          <a:p>
            <a:endParaRPr lang="en-CA" sz="3200" b="1" spc="-1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807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00000">
              <a:srgbClr val="00206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457200" y="723900"/>
            <a:ext cx="6553200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7000" b="1" spc="-300" dirty="0">
                <a:solidFill>
                  <a:srgbClr val="CAC4A2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End of February last year we learned</a:t>
            </a:r>
          </a:p>
          <a:p>
            <a:pPr marL="0" lvl="0" indent="0" algn="l"/>
            <a:endParaRPr lang="en-US" sz="7200" b="1" spc="-300" dirty="0">
              <a:solidFill>
                <a:srgbClr val="CAC4A2"/>
              </a:solidFill>
              <a:latin typeface="Arial" panose="020B0604020202020204" pitchFamily="34" charset="0"/>
              <a:ea typeface="Open Sauce Bold"/>
              <a:cs typeface="Arial" panose="020B0604020202020204" pitchFamily="34" charset="0"/>
              <a:sym typeface="Open Sauce Bold"/>
            </a:endParaRPr>
          </a:p>
          <a:p>
            <a:pPr marL="0" lvl="0" indent="0" algn="l"/>
            <a:r>
              <a:rPr lang="en-US" sz="5400" i="1" spc="-300" dirty="0">
                <a:solidFill>
                  <a:srgbClr val="CAC4A2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(at a Chinese New Year celebration in fact ...)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53AA66-93CF-ED16-8BF6-0E8B9C49C3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230" y="247465"/>
            <a:ext cx="9792070" cy="97920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B0C0FAF-E9B4-98E5-2028-7F9170EC71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927393"/>
            <a:ext cx="4800600" cy="16357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00000">
              <a:srgbClr val="00206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4CC700-882C-FBCD-1EC1-125E81F1C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9CFB4DC1-9C0C-C2E0-8C83-C7C74150194B}"/>
              </a:ext>
            </a:extLst>
          </p:cNvPr>
          <p:cNvSpPr txBox="1"/>
          <p:nvPr/>
        </p:nvSpPr>
        <p:spPr>
          <a:xfrm>
            <a:off x="685800" y="698109"/>
            <a:ext cx="4800600" cy="5740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5268"/>
              </a:lnSpc>
            </a:pPr>
            <a:r>
              <a:rPr lang="en-US" sz="9800" b="1" spc="-300" dirty="0">
                <a:solidFill>
                  <a:srgbClr val="CAC4A2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What’s Next for Us?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463C00-DD32-57E3-A760-E472C0FB7F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920527"/>
            <a:ext cx="4800600" cy="16357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6192F4-BEA2-8350-5F8C-FD2C48890613}"/>
              </a:ext>
            </a:extLst>
          </p:cNvPr>
          <p:cNvSpPr txBox="1"/>
          <p:nvPr/>
        </p:nvSpPr>
        <p:spPr>
          <a:xfrm>
            <a:off x="6629400" y="257547"/>
            <a:ext cx="10820400" cy="938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CA" sz="7200" b="1" spc="-150" dirty="0">
                <a:solidFill>
                  <a:srgbClr val="E5E2D1"/>
                </a:solidFill>
                <a:latin typeface="Arial" panose="020B0604020202020204" pitchFamily="34" charset="0"/>
              </a:rPr>
              <a:t>‘Growing’</a:t>
            </a:r>
          </a:p>
          <a:p>
            <a:pPr marL="685800" indent="-68580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We are starting a program with Middle School Students through Rideau Lakes Library</a:t>
            </a:r>
          </a:p>
          <a:p>
            <a:pPr marL="685800" indent="-68580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Developing a sustainable year-round schedule</a:t>
            </a:r>
          </a:p>
          <a:p>
            <a:pPr marL="685800" indent="-68580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Continuing to seek funding</a:t>
            </a:r>
          </a:p>
          <a:p>
            <a:pPr marL="685800" indent="-685800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Enlarging our circle of families and participants, volunteers and supporters </a:t>
            </a:r>
            <a:r>
              <a:rPr lang="en-CA" sz="4400" spc="-150" dirty="0">
                <a:solidFill>
                  <a:srgbClr val="E5E2D1"/>
                </a:solidFill>
                <a:latin typeface="Arial" panose="020B0604020202020204" pitchFamily="34" charset="0"/>
              </a:rPr>
              <a:t>(for example: The Rotary Club of Smiths Falls)</a:t>
            </a:r>
          </a:p>
        </p:txBody>
      </p:sp>
    </p:spTree>
    <p:extLst>
      <p:ext uri="{BB962C8B-B14F-4D97-AF65-F5344CB8AC3E}">
        <p14:creationId xmlns:p14="http://schemas.microsoft.com/office/powerpoint/2010/main" val="453053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00000">
              <a:srgbClr val="00206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E9F2D1-6C2E-4A5C-E2AB-63F42951B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118249E8-44A7-7C1F-8C85-F6B1DF3DE107}"/>
              </a:ext>
            </a:extLst>
          </p:cNvPr>
          <p:cNvSpPr txBox="1"/>
          <p:nvPr/>
        </p:nvSpPr>
        <p:spPr>
          <a:xfrm>
            <a:off x="685800" y="698109"/>
            <a:ext cx="4800600" cy="7646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5268"/>
              </a:lnSpc>
            </a:pPr>
            <a:r>
              <a:rPr lang="en-US" sz="9800" b="1" spc="-300" dirty="0">
                <a:solidFill>
                  <a:srgbClr val="CAC4A2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What’s Next for Us?</a:t>
            </a:r>
          </a:p>
          <a:p>
            <a:pPr marL="0" lvl="0" indent="0" algn="l">
              <a:lnSpc>
                <a:spcPts val="15268"/>
              </a:lnSpc>
            </a:pPr>
            <a:endParaRPr lang="en-US" sz="9800" b="1" spc="-300" dirty="0">
              <a:solidFill>
                <a:srgbClr val="CAC4A2"/>
              </a:solidFill>
              <a:latin typeface="Arial" panose="020B0604020202020204" pitchFamily="34" charset="0"/>
              <a:ea typeface="Open Sauce Bold"/>
              <a:cs typeface="Arial" panose="020B0604020202020204" pitchFamily="34" charset="0"/>
              <a:sym typeface="Open Sauce 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39683D-FF91-D27F-AD73-1E99AD0FE7FB}"/>
              </a:ext>
            </a:extLst>
          </p:cNvPr>
          <p:cNvSpPr txBox="1"/>
          <p:nvPr/>
        </p:nvSpPr>
        <p:spPr>
          <a:xfrm>
            <a:off x="6400800" y="571500"/>
            <a:ext cx="11506200" cy="9541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CA" sz="8000" b="1" spc="-150" dirty="0">
                <a:solidFill>
                  <a:srgbClr val="E5E2D1"/>
                </a:solidFill>
                <a:latin typeface="Arial" panose="020B0604020202020204" pitchFamily="34" charset="0"/>
              </a:rPr>
              <a:t>Plus: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6000" spc="-150" dirty="0">
                <a:solidFill>
                  <a:srgbClr val="E5E2D1"/>
                </a:solidFill>
                <a:latin typeface="Arial" panose="020B0604020202020204" pitchFamily="34" charset="0"/>
              </a:rPr>
              <a:t>Making the programming more robust with:</a:t>
            </a:r>
          </a:p>
          <a:p>
            <a:pPr marL="720000" indent="-8572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6000" spc="-150" dirty="0">
                <a:solidFill>
                  <a:srgbClr val="E5E2D1"/>
                </a:solidFill>
                <a:latin typeface="Arial" panose="020B0604020202020204" pitchFamily="34" charset="0"/>
              </a:rPr>
              <a:t>More outings/ outdoor adventures </a:t>
            </a:r>
          </a:p>
          <a:p>
            <a:pPr marL="720000" indent="-8572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6000" spc="-150" dirty="0">
                <a:solidFill>
                  <a:srgbClr val="E5E2D1"/>
                </a:solidFill>
                <a:latin typeface="Arial" panose="020B0604020202020204" pitchFamily="34" charset="0"/>
              </a:rPr>
              <a:t>Collaborative initiatives among the libraries and with other organizations</a:t>
            </a:r>
            <a:endParaRPr lang="en-CA" sz="5400" spc="-150" dirty="0">
              <a:solidFill>
                <a:srgbClr val="E5E2D1"/>
              </a:solidFill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endParaRPr lang="en-CA" sz="5400" spc="-100" dirty="0">
              <a:solidFill>
                <a:srgbClr val="E5E2D1"/>
              </a:solidFill>
              <a:latin typeface="Arial" panose="020B0604020202020204" pitchFamily="34" charset="0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869B86F1-C260-ADD1-B527-EBF7099D8A60}"/>
              </a:ext>
            </a:extLst>
          </p:cNvPr>
          <p:cNvSpPr/>
          <p:nvPr/>
        </p:nvSpPr>
        <p:spPr>
          <a:xfrm>
            <a:off x="571500" y="7536889"/>
            <a:ext cx="5029200" cy="1615858"/>
          </a:xfrm>
          <a:custGeom>
            <a:avLst/>
            <a:gdLst/>
            <a:ahLst/>
            <a:cxnLst/>
            <a:rect l="l" t="t" r="r" b="b"/>
            <a:pathLst>
              <a:path w="3869223" h="1252602">
                <a:moveTo>
                  <a:pt x="0" y="0"/>
                </a:moveTo>
                <a:lnTo>
                  <a:pt x="3869223" y="0"/>
                </a:lnTo>
                <a:lnTo>
                  <a:pt x="3869223" y="1252601"/>
                </a:lnTo>
                <a:lnTo>
                  <a:pt x="0" y="1252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061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5E2D1"/>
            </a:gs>
            <a:gs pos="100000">
              <a:srgbClr val="D1C9BD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338792-F27D-C59F-A9E5-A48F526A7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8D7B3F94-D70C-4422-EA90-43517BE3D1A0}"/>
              </a:ext>
            </a:extLst>
          </p:cNvPr>
          <p:cNvSpPr txBox="1"/>
          <p:nvPr/>
        </p:nvSpPr>
        <p:spPr>
          <a:xfrm>
            <a:off x="1028700" y="2816648"/>
            <a:ext cx="16230600" cy="557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504"/>
              </a:lnSpc>
            </a:pPr>
            <a:r>
              <a:rPr lang="en-US" sz="12086" b="1" spc="-300" dirty="0">
                <a:solidFill>
                  <a:srgbClr val="00206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Let’s Create Something Amazing Together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6D68ED-48DC-D6DF-BB6C-5F54306CF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394" y="6854618"/>
            <a:ext cx="4697698" cy="301913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58B43ED-EACF-AA7E-4409-F0E096BBF2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08" y="6520606"/>
            <a:ext cx="3856892" cy="32765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2FDB64-B19B-42A1-A362-794D56E2FB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495300"/>
            <a:ext cx="5257800" cy="170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38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60000"/>
            </a:gs>
            <a:gs pos="100000">
              <a:srgbClr val="48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81144E-1AC2-D44F-82F3-1C0637543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027C7E44-319C-C7C1-72AB-E8B6DD6C0ADC}"/>
              </a:ext>
            </a:extLst>
          </p:cNvPr>
          <p:cNvSpPr txBox="1"/>
          <p:nvPr/>
        </p:nvSpPr>
        <p:spPr>
          <a:xfrm>
            <a:off x="838200" y="516479"/>
            <a:ext cx="5905500" cy="7201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11700" b="1" spc="-910" dirty="0">
                <a:solidFill>
                  <a:srgbClr val="E5E2D1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How</a:t>
            </a:r>
          </a:p>
          <a:p>
            <a:pPr marL="0" lvl="0" indent="0" algn="l"/>
            <a:r>
              <a:rPr lang="en-US" sz="11700" b="1" spc="-910" dirty="0">
                <a:solidFill>
                  <a:srgbClr val="E5E2D1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Can </a:t>
            </a:r>
          </a:p>
          <a:p>
            <a:pPr marL="0" lvl="0" indent="0" algn="l"/>
            <a:r>
              <a:rPr lang="en-US" sz="11700" b="1" spc="-910" dirty="0">
                <a:solidFill>
                  <a:srgbClr val="E5E2D1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You</a:t>
            </a:r>
          </a:p>
          <a:p>
            <a:pPr marL="0" lvl="0" indent="0" algn="l"/>
            <a:r>
              <a:rPr lang="en-US" sz="11700" b="1" spc="-910" dirty="0">
                <a:solidFill>
                  <a:srgbClr val="E5E2D1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Help?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CBC454-8D50-BB02-6D8C-B4C6BFD1AB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134814"/>
            <a:ext cx="4800600" cy="16357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EBA34C-1CE4-FFE8-82C5-A36650ECB2DC}"/>
              </a:ext>
            </a:extLst>
          </p:cNvPr>
          <p:cNvSpPr txBox="1"/>
          <p:nvPr/>
        </p:nvSpPr>
        <p:spPr>
          <a:xfrm>
            <a:off x="5410200" y="431957"/>
            <a:ext cx="13487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7200" b="1" u="sng" spc="-150" dirty="0">
                <a:solidFill>
                  <a:srgbClr val="E5E2D1"/>
                </a:solidFill>
                <a:latin typeface="Arial" panose="020B0604020202020204" pitchFamily="34" charset="0"/>
              </a:rPr>
              <a:t>Connections and Networking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C09D79-DCEA-1374-61DA-3B8B5568A956}"/>
              </a:ext>
            </a:extLst>
          </p:cNvPr>
          <p:cNvSpPr txBox="1"/>
          <p:nvPr/>
        </p:nvSpPr>
        <p:spPr>
          <a:xfrm>
            <a:off x="6019800" y="1992038"/>
            <a:ext cx="117331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Invite us to meet your Membership/</a:t>
            </a:r>
          </a:p>
          <a:p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Colleagues/ Clients (if appropriate)</a:t>
            </a:r>
            <a:endParaRPr lang="en-CA" sz="4400" spc="-150" dirty="0">
              <a:solidFill>
                <a:srgbClr val="E5E2D1"/>
              </a:solidFill>
              <a:latin typeface="Arial" panose="020B0604020202020204" pitchFamily="34" charset="0"/>
            </a:endParaRPr>
          </a:p>
          <a:p>
            <a:endParaRPr lang="en-CA" sz="4000" dirty="0">
              <a:solidFill>
                <a:srgbClr val="E5E2D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19846E-BE01-D11E-9816-27C3C36FFBF5}"/>
              </a:ext>
            </a:extLst>
          </p:cNvPr>
          <p:cNvSpPr txBox="1"/>
          <p:nvPr/>
        </p:nvSpPr>
        <p:spPr>
          <a:xfrm>
            <a:off x="5935542" y="4117465"/>
            <a:ext cx="1121751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Create a liaison/ contact person for us with your organization</a:t>
            </a:r>
            <a:endParaRPr lang="en-CA" sz="4400" spc="-150" dirty="0">
              <a:solidFill>
                <a:srgbClr val="E5E2D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7944-9866-552B-9A8C-1D3E690E90EE}"/>
              </a:ext>
            </a:extLst>
          </p:cNvPr>
          <p:cNvSpPr txBox="1"/>
          <p:nvPr/>
        </p:nvSpPr>
        <p:spPr>
          <a:xfrm>
            <a:off x="5950290" y="6241124"/>
            <a:ext cx="11733121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Send along funding opportunities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en-CA" sz="4800" spc="-150" dirty="0">
              <a:solidFill>
                <a:srgbClr val="E5E2D1"/>
              </a:solidFill>
              <a:latin typeface="Arial" panose="020B060402020202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Share resources and best practices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en-CA" sz="4800" spc="-150" dirty="0">
              <a:solidFill>
                <a:srgbClr val="E5E2D1"/>
              </a:solidFill>
              <a:latin typeface="Arial" panose="020B060402020202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en-CA" sz="5400" b="1" spc="-150" dirty="0">
              <a:solidFill>
                <a:srgbClr val="E5E2D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919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60000"/>
            </a:gs>
            <a:gs pos="100000">
              <a:srgbClr val="48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C41762-3787-8FEA-C590-EE2389944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4F67C078-AC81-C3ED-273A-F7DB05731646}"/>
              </a:ext>
            </a:extLst>
          </p:cNvPr>
          <p:cNvSpPr txBox="1"/>
          <p:nvPr/>
        </p:nvSpPr>
        <p:spPr>
          <a:xfrm>
            <a:off x="685800" y="876300"/>
            <a:ext cx="5905500" cy="6771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11000" b="1" spc="-910" dirty="0">
                <a:solidFill>
                  <a:srgbClr val="E5E2D1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How</a:t>
            </a:r>
          </a:p>
          <a:p>
            <a:pPr marL="0" lvl="0" indent="0" algn="l"/>
            <a:r>
              <a:rPr lang="en-US" sz="11000" b="1" spc="-910" dirty="0">
                <a:solidFill>
                  <a:srgbClr val="E5E2D1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Can We</a:t>
            </a:r>
          </a:p>
          <a:p>
            <a:pPr marL="0" lvl="0" indent="0" algn="l"/>
            <a:r>
              <a:rPr lang="en-US" sz="11000" b="1" spc="-910" dirty="0">
                <a:solidFill>
                  <a:srgbClr val="E5E2D1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Help</a:t>
            </a:r>
          </a:p>
          <a:p>
            <a:r>
              <a:rPr lang="en-US" sz="11000" b="1" spc="-910" dirty="0">
                <a:solidFill>
                  <a:srgbClr val="E5E2D1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You 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2A3DBC-E65C-0ECE-7AF4-7F1517B136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134814"/>
            <a:ext cx="4800600" cy="16357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05A259-9FB1-DA8F-B602-9A43E3B62302}"/>
              </a:ext>
            </a:extLst>
          </p:cNvPr>
          <p:cNvSpPr txBox="1"/>
          <p:nvPr/>
        </p:nvSpPr>
        <p:spPr>
          <a:xfrm>
            <a:off x="6248400" y="516479"/>
            <a:ext cx="1203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8000" u="sng" spc="-300" dirty="0">
                <a:solidFill>
                  <a:srgbClr val="E5E2D1"/>
                </a:solidFill>
                <a:latin typeface="Arial Black" panose="020B0A04020102020204" pitchFamily="34" charset="0"/>
              </a:rPr>
              <a:t>We can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E2EB56-61F5-F647-2BD7-09728A1A70F0}"/>
              </a:ext>
            </a:extLst>
          </p:cNvPr>
          <p:cNvSpPr txBox="1"/>
          <p:nvPr/>
        </p:nvSpPr>
        <p:spPr>
          <a:xfrm>
            <a:off x="6057902" y="1860812"/>
            <a:ext cx="112776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Do all the stuff from the last slide for you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en-CA" sz="4800" spc="-150" dirty="0">
              <a:solidFill>
                <a:srgbClr val="E5E2D1"/>
              </a:solidFill>
              <a:latin typeface="Arial" panose="020B060402020202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Share your initiatives on our Social Media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en-CA" sz="3600" spc="-150" dirty="0">
              <a:solidFill>
                <a:srgbClr val="E5E2D1"/>
              </a:solidFill>
              <a:latin typeface="Arial" panose="020B060402020202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Attend/ support your events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en-CA" sz="4800" spc="-150" dirty="0">
              <a:solidFill>
                <a:srgbClr val="E5E2D1"/>
              </a:solidFill>
              <a:latin typeface="Arial" panose="020B0604020202020204" pitchFamily="34" charset="0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en-CA" sz="4800" spc="-150" dirty="0">
                <a:solidFill>
                  <a:srgbClr val="E5E2D1"/>
                </a:solidFill>
                <a:latin typeface="Arial" panose="020B0604020202020204" pitchFamily="34" charset="0"/>
              </a:rPr>
              <a:t>Participate if appropriate: i.e. doing workshops or providing animation for children &amp; youth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en-CA" sz="3600" spc="-150" dirty="0">
              <a:solidFill>
                <a:srgbClr val="E5E2D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633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5E2D1"/>
            </a:gs>
            <a:gs pos="100000">
              <a:srgbClr val="D1C9BD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035F37-310B-FE13-A5A5-2842383DB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707520-F4AC-3C1F-061F-949CBA70BB40}"/>
              </a:ext>
            </a:extLst>
          </p:cNvPr>
          <p:cNvSpPr txBox="1"/>
          <p:nvPr/>
        </p:nvSpPr>
        <p:spPr>
          <a:xfrm>
            <a:off x="2667000" y="4914900"/>
            <a:ext cx="14401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dirty="0">
                <a:latin typeface="Arial" panose="020B0604020202020204" pitchFamily="34" charset="0"/>
              </a:rPr>
              <a:t>www.rideauecoliteracy.com</a:t>
            </a:r>
          </a:p>
          <a:p>
            <a:pPr algn="ctr"/>
            <a:endParaRPr lang="en-CA" sz="4000" dirty="0">
              <a:latin typeface="Arial" panose="020B0604020202020204" pitchFamily="34" charset="0"/>
            </a:endParaRPr>
          </a:p>
          <a:p>
            <a:pPr algn="ctr"/>
            <a:r>
              <a:rPr lang="en-CA" sz="4000" dirty="0">
                <a:latin typeface="Arial" panose="020B0604020202020204" pitchFamily="34" charset="0"/>
              </a:rPr>
              <a:t>info@rideauecoliteracy.com</a:t>
            </a:r>
          </a:p>
          <a:p>
            <a:pPr algn="ctr"/>
            <a:endParaRPr lang="en-CA" sz="4000" dirty="0">
              <a:latin typeface="Arial" panose="020B0604020202020204" pitchFamily="34" charset="0"/>
            </a:endParaRPr>
          </a:p>
          <a:p>
            <a:pPr algn="ctr"/>
            <a:r>
              <a:rPr lang="en-CA" sz="4000" dirty="0">
                <a:latin typeface="Arial" panose="020B0604020202020204" pitchFamily="34" charset="0"/>
              </a:rPr>
              <a:t>Tina Bye- 450.374.1672 </a:t>
            </a:r>
            <a:r>
              <a:rPr lang="en-CA" sz="2800" dirty="0">
                <a:latin typeface="Arial" panose="020B0604020202020204" pitchFamily="34" charset="0"/>
              </a:rPr>
              <a:t>(Rideau Eco-Literacy Director)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050BCA6-CFC6-C219-B85D-06ACAEA2B0FB}"/>
              </a:ext>
            </a:extLst>
          </p:cNvPr>
          <p:cNvSpPr txBox="1"/>
          <p:nvPr/>
        </p:nvSpPr>
        <p:spPr>
          <a:xfrm>
            <a:off x="4572000" y="2485084"/>
            <a:ext cx="9067800" cy="1859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4504"/>
              </a:lnSpc>
            </a:pPr>
            <a:r>
              <a:rPr lang="en-US" sz="12086" b="1" spc="-785" dirty="0">
                <a:solidFill>
                  <a:srgbClr val="96000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145FA0-3AD8-EC95-CD9A-B7BB831350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456797"/>
            <a:ext cx="5828840" cy="1986059"/>
          </a:xfrm>
          <a:prstGeom prst="rect">
            <a:avLst/>
          </a:prstGeom>
        </p:spPr>
      </p:pic>
      <p:pic>
        <p:nvPicPr>
          <p:cNvPr id="6" name="Graphic 5" descr="Open envelope with solid fill">
            <a:extLst>
              <a:ext uri="{FF2B5EF4-FFF2-40B4-BE49-F238E27FC236}">
                <a16:creationId xmlns:a16="http://schemas.microsoft.com/office/drawing/2014/main" id="{BB2E810B-672F-CE82-DC75-E1E70D9128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3996" y="6336940"/>
            <a:ext cx="748516" cy="748516"/>
          </a:xfrm>
          <a:prstGeom prst="rect">
            <a:avLst/>
          </a:prstGeom>
        </p:spPr>
      </p:pic>
      <p:pic>
        <p:nvPicPr>
          <p:cNvPr id="8" name="Graphic 7" descr="Internet with solid fill">
            <a:extLst>
              <a:ext uri="{FF2B5EF4-FFF2-40B4-BE49-F238E27FC236}">
                <a16:creationId xmlns:a16="http://schemas.microsoft.com/office/drawing/2014/main" id="{452D3BAB-53E6-5F5E-92F7-1CF7915AEE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6653" y="4914900"/>
            <a:ext cx="914400" cy="914400"/>
          </a:xfrm>
          <a:prstGeom prst="rect">
            <a:avLst/>
          </a:prstGeom>
        </p:spPr>
      </p:pic>
      <p:pic>
        <p:nvPicPr>
          <p:cNvPr id="7" name="Graphic 6" descr="Telephone with solid fill">
            <a:extLst>
              <a:ext uri="{FF2B5EF4-FFF2-40B4-BE49-F238E27FC236}">
                <a16:creationId xmlns:a16="http://schemas.microsoft.com/office/drawing/2014/main" id="{355E8FEF-117D-61B5-F177-DB8F4735EC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24200" y="71742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919702"/>
      </p:ext>
    </p:extLst>
  </p:cSld>
  <p:clrMapOvr>
    <a:masterClrMapping/>
  </p:clrMapOvr>
</p:sld>
</file>

<file path=ppt/theme/theme1.xml><?xml version="1.0" encoding="utf-8"?>
<a:theme xmlns:a="http://schemas.openxmlformats.org/drawingml/2006/main" name="Eco Lit Theme">
  <a:themeElements>
    <a:clrScheme name="Custom 1">
      <a:dk1>
        <a:srgbClr val="43474E"/>
      </a:dk1>
      <a:lt1>
        <a:srgbClr val="F4F0EE"/>
      </a:lt1>
      <a:dk2>
        <a:srgbClr val="1A3F6D"/>
      </a:dk2>
      <a:lt2>
        <a:srgbClr val="E8E8E8"/>
      </a:lt2>
      <a:accent1>
        <a:srgbClr val="1BA0DB"/>
      </a:accent1>
      <a:accent2>
        <a:srgbClr val="CAB8A2"/>
      </a:accent2>
      <a:accent3>
        <a:srgbClr val="F8F200"/>
      </a:accent3>
      <a:accent4>
        <a:srgbClr val="92D050"/>
      </a:accent4>
      <a:accent5>
        <a:srgbClr val="00B050"/>
      </a:accent5>
      <a:accent6>
        <a:srgbClr val="FF0000"/>
      </a:accent6>
      <a:hlink>
        <a:srgbClr val="00B0F0"/>
      </a:hlink>
      <a:folHlink>
        <a:srgbClr val="0070C0"/>
      </a:folHlink>
    </a:clrScheme>
    <a:fontScheme name="Inter Rideau Web">
      <a:majorFont>
        <a:latin typeface="Inter Black"/>
        <a:ea typeface=""/>
        <a:cs typeface=""/>
      </a:majorFont>
      <a:minorFont>
        <a:latin typeface="Inter Medium"/>
        <a:ea typeface=""/>
        <a:cs typeface="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co Lit Theme" id="{12AC8A8A-8C5C-4188-8659-66421A44A5FE}" vid="{E4DCC2C0-B0EC-4312-94DE-944625D38F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Eco Lit Theme</Template>
  <TotalTime>2148</TotalTime>
  <Words>521</Words>
  <Application>Microsoft Office PowerPoint</Application>
  <PresentationFormat>Custom</PresentationFormat>
  <Paragraphs>121</Paragraphs>
  <Slides>14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 Black</vt:lpstr>
      <vt:lpstr>Wingdings</vt:lpstr>
      <vt:lpstr>Arial</vt:lpstr>
      <vt:lpstr>Eco Lit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Modern Business Pitch Deck Presentation</dc:title>
  <dc:creator>Tina Bye</dc:creator>
  <cp:lastModifiedBy>Tina Bye</cp:lastModifiedBy>
  <cp:revision>43</cp:revision>
  <dcterms:created xsi:type="dcterms:W3CDTF">2006-08-16T00:00:00Z</dcterms:created>
  <dcterms:modified xsi:type="dcterms:W3CDTF">2026-10-07T22:40:24Z</dcterms:modified>
  <dc:identifier>DAHCPsHvvns</dc:identifier>
</cp:coreProperties>
</file>